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59654D89.xml" ContentType="application/vnd.ms-powerpoint.comments+xml"/>
  <Override PartName="/ppt/notesSlides/notesSlide2.xml" ContentType="application/vnd.openxmlformats-officedocument.presentationml.notesSlide+xml"/>
  <Override PartName="/ppt/comments/modernComment_101_2E68A20B.xml" ContentType="application/vnd.ms-powerpoint.comments+xml"/>
  <Override PartName="/ppt/notesSlides/notesSlide3.xml" ContentType="application/vnd.openxmlformats-officedocument.presentationml.notesSlide+xml"/>
  <Override PartName="/ppt/comments/modernComment_102_173FF111.xml" ContentType="application/vnd.ms-powerpoint.comments+xml"/>
  <Override PartName="/ppt/notesSlides/notesSlide4.xml" ContentType="application/vnd.openxmlformats-officedocument.presentationml.notesSlide+xml"/>
  <Override PartName="/ppt/comments/modernComment_111_164F790F.xml" ContentType="application/vnd.ms-powerpoint.comments+xml"/>
  <Override PartName="/ppt/notesSlides/notesSlide5.xml" ContentType="application/vnd.openxmlformats-officedocument.presentationml.notesSlide+xml"/>
  <Override PartName="/ppt/comments/modernComment_115_C499AE66.xml" ContentType="application/vnd.ms-powerpoint.comments+xml"/>
  <Override PartName="/ppt/notesSlides/notesSlide6.xml" ContentType="application/vnd.openxmlformats-officedocument.presentationml.notesSlide+xml"/>
  <Override PartName="/ppt/comments/modernComment_116_404754CB.xml" ContentType="application/vnd.ms-powerpoint.comments+xml"/>
  <Override PartName="/ppt/notesSlides/notesSlide7.xml" ContentType="application/vnd.openxmlformats-officedocument.presentationml.notesSlide+xml"/>
  <Override PartName="/ppt/comments/modernComment_11A_2ED04C39.xml" ContentType="application/vnd.ms-powerpoint.comments+xml"/>
  <Override PartName="/ppt/notesSlides/notesSlide8.xml" ContentType="application/vnd.openxmlformats-officedocument.presentationml.notesSlide+xml"/>
  <Override PartName="/ppt/comments/modernComment_11B_D8C812C7.xml" ContentType="application/vnd.ms-powerpoint.comments+xml"/>
  <Override PartName="/ppt/notesSlides/notesSlide9.xml" ContentType="application/vnd.openxmlformats-officedocument.presentationml.notesSlide+xml"/>
  <Override PartName="/ppt/comments/modernComment_11F_B77FF866.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A_6AC49729.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33_C33BCA5D.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39_8CF63F74.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3A_82F00DE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8" r:id="rId7"/>
    <p:sldId id="273" r:id="rId8"/>
    <p:sldId id="277" r:id="rId9"/>
    <p:sldId id="278" r:id="rId10"/>
    <p:sldId id="282" r:id="rId11"/>
    <p:sldId id="283" r:id="rId12"/>
    <p:sldId id="287" r:id="rId13"/>
    <p:sldId id="288" r:id="rId14"/>
    <p:sldId id="297" r:id="rId15"/>
    <p:sldId id="298" r:id="rId16"/>
    <p:sldId id="303" r:id="rId17"/>
    <p:sldId id="307" r:id="rId18"/>
    <p:sldId id="312" r:id="rId19"/>
    <p:sldId id="313" r:id="rId20"/>
    <p:sldId id="318"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CDC952-259B-EFB1-20FD-24BD7628E07F}" name="Priyanka Mehta" initials="PM" userId="S::priyanka.mehta@duraline.com::c8546aec-ec63-428d-afa9-a7205fecd3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25EED-3777-44DC-AB78-EA80E767B7F5}" v="7" dt="2022-12-05T07:47:54.157"/>
    <p1510:client id="{8520FA2E-C3DA-2ACA-C800-6ABE182CCF86}" v="11" dt="2022-12-15T07:23:54.145"/>
    <p1510:client id="{CD28AE25-A029-4800-2B00-3F793492579D}" v="5" dt="2022-12-15T09:57:34.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787" autoAdjust="0"/>
  </p:normalViewPr>
  <p:slideViewPr>
    <p:cSldViewPr snapToGrid="0">
      <p:cViewPr varScale="1">
        <p:scale>
          <a:sx n="64" d="100"/>
          <a:sy n="64" d="100"/>
        </p:scale>
        <p:origin x="1518"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ha Ghodke (aptlogica)" userId="S::neha.ghodke@aptlogica.com::b117fae8-99a0-4e20-9c0d-8cbadbad6d45" providerId="AD" clId="Web-{267C1F9D-E010-ABCA-DEB6-DA84AB1CBB37}"/>
    <pc:docChg chg="modSld">
      <pc:chgData name="Neha Ghodke (aptlogica)" userId="S::neha.ghodke@aptlogica.com::b117fae8-99a0-4e20-9c0d-8cbadbad6d45" providerId="AD" clId="Web-{267C1F9D-E010-ABCA-DEB6-DA84AB1CBB37}" dt="2022-12-15T12:23:24.285" v="12"/>
      <pc:docMkLst>
        <pc:docMk/>
      </pc:docMkLst>
      <pc:sldChg chg="modNotes">
        <pc:chgData name="Neha Ghodke (aptlogica)" userId="S::neha.ghodke@aptlogica.com::b117fae8-99a0-4e20-9c0d-8cbadbad6d45" providerId="AD" clId="Web-{267C1F9D-E010-ABCA-DEB6-DA84AB1CBB37}" dt="2022-12-15T12:23:24.285" v="12"/>
        <pc:sldMkLst>
          <pc:docMk/>
          <pc:sldMk cId="3078617190" sldId="287"/>
        </pc:sldMkLst>
      </pc:sldChg>
    </pc:docChg>
  </pc:docChgLst>
  <pc:docChgLst>
    <pc:chgData name="Neha Ghodke (aptlogica)" userId="S::neha.ghodke@aptlogica.com::b117fae8-99a0-4e20-9c0d-8cbadbad6d45" providerId="AD" clId="Web-{CD28AE25-A029-4800-2B00-3F793492579D}"/>
    <pc:docChg chg="modSld">
      <pc:chgData name="Neha Ghodke (aptlogica)" userId="S::neha.ghodke@aptlogica.com::b117fae8-99a0-4e20-9c0d-8cbadbad6d45" providerId="AD" clId="Web-{CD28AE25-A029-4800-2B00-3F793492579D}" dt="2022-12-15T09:57:29.723" v="5"/>
      <pc:docMkLst>
        <pc:docMk/>
      </pc:docMkLst>
      <pc:sldChg chg="modNotes">
        <pc:chgData name="Neha Ghodke (aptlogica)" userId="S::neha.ghodke@aptlogica.com::b117fae8-99a0-4e20-9c0d-8cbadbad6d45" providerId="AD" clId="Web-{CD28AE25-A029-4800-2B00-3F793492579D}" dt="2022-12-15T09:57:05.191" v="1"/>
        <pc:sldMkLst>
          <pc:docMk/>
          <pc:sldMk cId="390066449" sldId="258"/>
        </pc:sldMkLst>
      </pc:sldChg>
      <pc:sldChg chg="modNotes">
        <pc:chgData name="Neha Ghodke (aptlogica)" userId="S::neha.ghodke@aptlogica.com::b117fae8-99a0-4e20-9c0d-8cbadbad6d45" providerId="AD" clId="Web-{CD28AE25-A029-4800-2B00-3F793492579D}" dt="2022-12-15T09:57:13.551" v="2"/>
        <pc:sldMkLst>
          <pc:docMk/>
          <pc:sldMk cId="3636990663" sldId="283"/>
        </pc:sldMkLst>
      </pc:sldChg>
      <pc:sldChg chg="modNotes">
        <pc:chgData name="Neha Ghodke (aptlogica)" userId="S::neha.ghodke@aptlogica.com::b117fae8-99a0-4e20-9c0d-8cbadbad6d45" providerId="AD" clId="Web-{CD28AE25-A029-4800-2B00-3F793492579D}" dt="2022-12-15T09:57:20.723" v="3"/>
        <pc:sldMkLst>
          <pc:docMk/>
          <pc:sldMk cId="1791268649" sldId="298"/>
        </pc:sldMkLst>
      </pc:sldChg>
      <pc:sldChg chg="modNotes">
        <pc:chgData name="Neha Ghodke (aptlogica)" userId="S::neha.ghodke@aptlogica.com::b117fae8-99a0-4e20-9c0d-8cbadbad6d45" providerId="AD" clId="Web-{CD28AE25-A029-4800-2B00-3F793492579D}" dt="2022-12-15T09:57:24.786" v="4"/>
        <pc:sldMkLst>
          <pc:docMk/>
          <pc:sldMk cId="3275475549" sldId="307"/>
        </pc:sldMkLst>
      </pc:sldChg>
      <pc:sldChg chg="modNotes">
        <pc:chgData name="Neha Ghodke (aptlogica)" userId="S::neha.ghodke@aptlogica.com::b117fae8-99a0-4e20-9c0d-8cbadbad6d45" providerId="AD" clId="Web-{CD28AE25-A029-4800-2B00-3F793492579D}" dt="2022-12-15T09:57:29.723" v="5"/>
        <pc:sldMkLst>
          <pc:docMk/>
          <pc:sldMk cId="2364948340" sldId="313"/>
        </pc:sldMkLst>
      </pc:sldChg>
    </pc:docChg>
  </pc:docChgLst>
  <pc:docChgLst>
    <pc:chgData name="Neha Ghodke (aptlogica)" userId="S::neha.ghodke@aptlogica.com::b117fae8-99a0-4e20-9c0d-8cbadbad6d45" providerId="AD" clId="Web-{8520FA2E-C3DA-2ACA-C800-6ABE182CCF86}"/>
    <pc:docChg chg="modSld">
      <pc:chgData name="Neha Ghodke (aptlogica)" userId="S::neha.ghodke@aptlogica.com::b117fae8-99a0-4e20-9c0d-8cbadbad6d45" providerId="AD" clId="Web-{8520FA2E-C3DA-2ACA-C800-6ABE182CCF86}" dt="2022-12-15T07:26:42.994" v="40"/>
      <pc:docMkLst>
        <pc:docMk/>
      </pc:docMkLst>
      <pc:sldChg chg="modNotes">
        <pc:chgData name="Neha Ghodke (aptlogica)" userId="S::neha.ghodke@aptlogica.com::b117fae8-99a0-4e20-9c0d-8cbadbad6d45" providerId="AD" clId="Web-{8520FA2E-C3DA-2ACA-C800-6ABE182CCF86}" dt="2022-12-15T07:04:07.407" v="2"/>
        <pc:sldMkLst>
          <pc:docMk/>
          <pc:sldMk cId="1499811209" sldId="256"/>
        </pc:sldMkLst>
      </pc:sldChg>
      <pc:sldChg chg="modNotes">
        <pc:chgData name="Neha Ghodke (aptlogica)" userId="S::neha.ghodke@aptlogica.com::b117fae8-99a0-4e20-9c0d-8cbadbad6d45" providerId="AD" clId="Web-{8520FA2E-C3DA-2ACA-C800-6ABE182CCF86}" dt="2022-12-15T07:07:44.585" v="4"/>
        <pc:sldMkLst>
          <pc:docMk/>
          <pc:sldMk cId="778609163" sldId="257"/>
        </pc:sldMkLst>
      </pc:sldChg>
      <pc:sldChg chg="modNotes">
        <pc:chgData name="Neha Ghodke (aptlogica)" userId="S::neha.ghodke@aptlogica.com::b117fae8-99a0-4e20-9c0d-8cbadbad6d45" providerId="AD" clId="Web-{8520FA2E-C3DA-2ACA-C800-6ABE182CCF86}" dt="2022-12-15T07:08:51.384" v="6"/>
        <pc:sldMkLst>
          <pc:docMk/>
          <pc:sldMk cId="390066449" sldId="258"/>
        </pc:sldMkLst>
      </pc:sldChg>
      <pc:sldChg chg="modNotes">
        <pc:chgData name="Neha Ghodke (aptlogica)" userId="S::neha.ghodke@aptlogica.com::b117fae8-99a0-4e20-9c0d-8cbadbad6d45" providerId="AD" clId="Web-{8520FA2E-C3DA-2ACA-C800-6ABE182CCF86}" dt="2022-12-15T07:11:22.670" v="10"/>
        <pc:sldMkLst>
          <pc:docMk/>
          <pc:sldMk cId="374307087" sldId="273"/>
        </pc:sldMkLst>
      </pc:sldChg>
      <pc:sldChg chg="modNotes">
        <pc:chgData name="Neha Ghodke (aptlogica)" userId="S::neha.ghodke@aptlogica.com::b117fae8-99a0-4e20-9c0d-8cbadbad6d45" providerId="AD" clId="Web-{8520FA2E-C3DA-2ACA-C800-6ABE182CCF86}" dt="2022-12-15T07:14:27.800" v="14"/>
        <pc:sldMkLst>
          <pc:docMk/>
          <pc:sldMk cId="3298405990" sldId="277"/>
        </pc:sldMkLst>
      </pc:sldChg>
      <pc:sldChg chg="modNotes">
        <pc:chgData name="Neha Ghodke (aptlogica)" userId="S::neha.ghodke@aptlogica.com::b117fae8-99a0-4e20-9c0d-8cbadbad6d45" providerId="AD" clId="Web-{8520FA2E-C3DA-2ACA-C800-6ABE182CCF86}" dt="2022-12-15T07:15:12.442" v="16"/>
        <pc:sldMkLst>
          <pc:docMk/>
          <pc:sldMk cId="1078416587" sldId="278"/>
        </pc:sldMkLst>
      </pc:sldChg>
      <pc:sldChg chg="modNotes">
        <pc:chgData name="Neha Ghodke (aptlogica)" userId="S::neha.ghodke@aptlogica.com::b117fae8-99a0-4e20-9c0d-8cbadbad6d45" providerId="AD" clId="Web-{8520FA2E-C3DA-2ACA-C800-6ABE182CCF86}" dt="2022-12-15T07:21:29.032" v="20"/>
        <pc:sldMkLst>
          <pc:docMk/>
          <pc:sldMk cId="785402937" sldId="282"/>
        </pc:sldMkLst>
      </pc:sldChg>
      <pc:sldChg chg="modNotes">
        <pc:chgData name="Neha Ghodke (aptlogica)" userId="S::neha.ghodke@aptlogica.com::b117fae8-99a0-4e20-9c0d-8cbadbad6d45" providerId="AD" clId="Web-{8520FA2E-C3DA-2ACA-C800-6ABE182CCF86}" dt="2022-12-15T07:22:20.205" v="24"/>
        <pc:sldMkLst>
          <pc:docMk/>
          <pc:sldMk cId="3078617190" sldId="287"/>
        </pc:sldMkLst>
      </pc:sldChg>
      <pc:sldChg chg="modNotes">
        <pc:chgData name="Neha Ghodke (aptlogica)" userId="S::neha.ghodke@aptlogica.com::b117fae8-99a0-4e20-9c0d-8cbadbad6d45" providerId="AD" clId="Web-{8520FA2E-C3DA-2ACA-C800-6ABE182CCF86}" dt="2022-12-15T07:23:17.847" v="27"/>
        <pc:sldMkLst>
          <pc:docMk/>
          <pc:sldMk cId="1534943445" sldId="288"/>
        </pc:sldMkLst>
      </pc:sldChg>
      <pc:sldChg chg="modNotes">
        <pc:chgData name="Neha Ghodke (aptlogica)" userId="S::neha.ghodke@aptlogica.com::b117fae8-99a0-4e20-9c0d-8cbadbad6d45" providerId="AD" clId="Web-{8520FA2E-C3DA-2ACA-C800-6ABE182CCF86}" dt="2022-12-15T07:23:25.191" v="28"/>
        <pc:sldMkLst>
          <pc:docMk/>
          <pc:sldMk cId="2762880738" sldId="297"/>
        </pc:sldMkLst>
      </pc:sldChg>
      <pc:sldChg chg="modNotes">
        <pc:chgData name="Neha Ghodke (aptlogica)" userId="S::neha.ghodke@aptlogica.com::b117fae8-99a0-4e20-9c0d-8cbadbad6d45" providerId="AD" clId="Web-{8520FA2E-C3DA-2ACA-C800-6ABE182CCF86}" dt="2022-12-15T07:23:34.629" v="30"/>
        <pc:sldMkLst>
          <pc:docMk/>
          <pc:sldMk cId="798487328" sldId="303"/>
        </pc:sldMkLst>
      </pc:sldChg>
      <pc:sldChg chg="modNotes">
        <pc:chgData name="Neha Ghodke (aptlogica)" userId="S::neha.ghodke@aptlogica.com::b117fae8-99a0-4e20-9c0d-8cbadbad6d45" providerId="AD" clId="Web-{8520FA2E-C3DA-2ACA-C800-6ABE182CCF86}" dt="2022-12-15T07:23:42.536" v="33"/>
        <pc:sldMkLst>
          <pc:docMk/>
          <pc:sldMk cId="170898445" sldId="312"/>
        </pc:sldMkLst>
      </pc:sldChg>
      <pc:sldChg chg="modNotes">
        <pc:chgData name="Neha Ghodke (aptlogica)" userId="S::neha.ghodke@aptlogica.com::b117fae8-99a0-4e20-9c0d-8cbadbad6d45" providerId="AD" clId="Web-{8520FA2E-C3DA-2ACA-C800-6ABE182CCF86}" dt="2022-12-15T07:26:42.994" v="40"/>
        <pc:sldMkLst>
          <pc:docMk/>
          <pc:sldMk cId="2196770276" sldId="314"/>
        </pc:sldMkLst>
      </pc:sldChg>
      <pc:sldChg chg="modNotes">
        <pc:chgData name="Neha Ghodke (aptlogica)" userId="S::neha.ghodke@aptlogica.com::b117fae8-99a0-4e20-9c0d-8cbadbad6d45" providerId="AD" clId="Web-{8520FA2E-C3DA-2ACA-C800-6ABE182CCF86}" dt="2022-12-15T07:23:52.817" v="37"/>
        <pc:sldMkLst>
          <pc:docMk/>
          <pc:sldMk cId="2323808716" sldId="318"/>
        </pc:sldMkLst>
      </pc:sldChg>
    </pc:docChg>
  </pc:docChgLst>
</pc:chgInfo>
</file>

<file path=ppt/comments/modernComment_100_59654D89.xml><?xml version="1.0" encoding="utf-8"?>
<p188:cmLst xmlns:a="http://schemas.openxmlformats.org/drawingml/2006/main" xmlns:r="http://schemas.openxmlformats.org/officeDocument/2006/relationships" xmlns:p188="http://schemas.microsoft.com/office/powerpoint/2018/8/main">
  <p188:cm id="{684645BC-67A7-417F-AD67-DBB4EF9EFA59}" authorId="{F0CDC952-259B-EFB1-20FD-24BD7628E07F}" created="2022-12-05T07:08:46.949">
    <pc:sldMkLst xmlns:pc="http://schemas.microsoft.com/office/powerpoint/2013/main/command">
      <pc:docMk/>
      <pc:sldMk cId="1499811209" sldId="256"/>
    </pc:sldMkLst>
    <p188:txBody>
      <a:bodyPr/>
      <a:lstStyle/>
      <a:p>
        <a:r>
          <a:rPr lang="en-US"/>
          <a:t>20 Minutes</a:t>
        </a:r>
      </a:p>
    </p188:txBody>
  </p188:cm>
</p188:cmLst>
</file>

<file path=ppt/comments/modernComment_101_2E68A20B.xml><?xml version="1.0" encoding="utf-8"?>
<p188:cmLst xmlns:a="http://schemas.openxmlformats.org/drawingml/2006/main" xmlns:r="http://schemas.openxmlformats.org/officeDocument/2006/relationships" xmlns:p188="http://schemas.microsoft.com/office/powerpoint/2018/8/main">
  <p188:cm id="{469AF1A3-15CA-42B6-B9C6-E75E805F21F7}" authorId="{F0CDC952-259B-EFB1-20FD-24BD7628E07F}" created="2022-12-05T07:10:47.042">
    <ac:txMkLst xmlns:ac="http://schemas.microsoft.com/office/drawing/2013/main/command">
      <pc:docMk xmlns:pc="http://schemas.microsoft.com/office/powerpoint/2013/main/command"/>
      <pc:sldMk xmlns:pc="http://schemas.microsoft.com/office/powerpoint/2013/main/command" cId="778609163" sldId="257"/>
      <ac:spMk id="9" creationId="{84AD341A-C9C3-154B-CA18-ED4D6F9167C6}"/>
      <ac:txMk cp="651" len="68">
        <ac:context len="833" hash="4238582084"/>
      </ac:txMk>
    </ac:txMkLst>
    <p188:pos x="4286838" y="2832107"/>
    <p188:txBody>
      <a:bodyPr/>
      <a:lstStyle/>
      <a:p>
        <a:r>
          <a:rPr lang="en-US"/>
          <a:t>Replace: Cyber Essentials Toolkit – guides to assist with adopting secure cyber behaviors. (Take this content from the Cyber essentials page see below the snapshot for reference)</a:t>
        </a:r>
      </a:p>
    </p188:txBody>
  </p188:cm>
</p188:cmLst>
</file>

<file path=ppt/comments/modernComment_102_173FF111.xml><?xml version="1.0" encoding="utf-8"?>
<p188:cmLst xmlns:a="http://schemas.openxmlformats.org/drawingml/2006/main" xmlns:r="http://schemas.openxmlformats.org/officeDocument/2006/relationships" xmlns:p188="http://schemas.microsoft.com/office/powerpoint/2018/8/main">
  <p188:cm id="{26ECDC9F-030D-4170-B8C6-C54CCB8A7050}" authorId="{F0CDC952-259B-EFB1-20FD-24BD7628E07F}" created="2022-12-05T07:08:34.099">
    <pc:sldMkLst xmlns:pc="http://schemas.microsoft.com/office/powerpoint/2013/main/command">
      <pc:docMk/>
      <pc:sldMk cId="390066449" sldId="258"/>
    </pc:sldMkLst>
    <p188:txBody>
      <a:bodyPr/>
      <a:lstStyle/>
      <a:p>
        <a:r>
          <a:rPr lang="en-US"/>
          <a:t>Cyber Essentials Toolkit DURATION 12 MIN
Knowledge Check DURATION 4 MIN
Key Takeawys DURATION 2 MIN</a:t>
        </a:r>
      </a:p>
    </p188:txBody>
  </p188:cm>
</p188:cmLst>
</file>

<file path=ppt/comments/modernComment_111_164F790F.xml><?xml version="1.0" encoding="utf-8"?>
<p188:cmLst xmlns:a="http://schemas.openxmlformats.org/drawingml/2006/main" xmlns:r="http://schemas.openxmlformats.org/officeDocument/2006/relationships" xmlns:p188="http://schemas.microsoft.com/office/powerpoint/2018/8/main">
  <p188:cm id="{255D2325-E35A-4BBF-9B04-4AC4083788CC}" authorId="{F0CDC952-259B-EFB1-20FD-24BD7628E07F}" created="2022-12-05T06:50:43.641">
    <ac:txMkLst xmlns:ac="http://schemas.microsoft.com/office/drawing/2013/main/command">
      <pc:docMk xmlns:pc="http://schemas.microsoft.com/office/powerpoint/2013/main/command"/>
      <pc:sldMk xmlns:pc="http://schemas.microsoft.com/office/powerpoint/2013/main/command" cId="374307087" sldId="273"/>
      <ac:spMk id="5" creationId="{B640A339-33F4-C5D1-0E3B-AB0F07A2E419}"/>
      <ac:txMk cp="45" len="87">
        <ac:context len="133" hash="602887609"/>
      </ac:txMk>
    </ac:txMkLst>
    <p188:pos x="10329421" y="263703"/>
    <p188:txBody>
      <a:bodyPr/>
      <a:lstStyle/>
      <a:p>
        <a:r>
          <a:rPr lang="en-US"/>
          <a:t>Replace: Cyber Essentials Toolkit – guides to assist with adopting secure cyber behaviors.</a:t>
        </a:r>
      </a:p>
    </p188:txBody>
  </p188:cm>
</p188:cmLst>
</file>

<file path=ppt/comments/modernComment_115_C499AE66.xml><?xml version="1.0" encoding="utf-8"?>
<p188:cmLst xmlns:a="http://schemas.openxmlformats.org/drawingml/2006/main" xmlns:r="http://schemas.openxmlformats.org/officeDocument/2006/relationships" xmlns:p188="http://schemas.microsoft.com/office/powerpoint/2018/8/main">
  <p188:cm id="{6C7B7106-16C7-4385-AC7E-044C63778CBE}" authorId="{F0CDC952-259B-EFB1-20FD-24BD7628E07F}" created="2022-12-05T06:51:59.144">
    <ac:txMkLst xmlns:ac="http://schemas.microsoft.com/office/drawing/2013/main/command">
      <pc:docMk xmlns:pc="http://schemas.microsoft.com/office/powerpoint/2013/main/command"/>
      <pc:sldMk xmlns:pc="http://schemas.microsoft.com/office/powerpoint/2013/main/command" cId="3298405990" sldId="277"/>
      <ac:spMk id="7" creationId="{6468792D-5300-2888-AD75-3E6100DE06A3}"/>
      <ac:txMk cp="0" len="16">
        <ac:context len="264" hash="371945602"/>
      </ac:txMk>
    </ac:txMkLst>
    <p188:pos x="1732175" y="265140"/>
    <p188:txBody>
      <a:bodyPr/>
      <a:lstStyle/>
      <a:p>
        <a:r>
          <a:rPr lang="en-US"/>
          <a:t>Cyber Essentials Toolkit</a:t>
        </a:r>
      </a:p>
    </p188:txBody>
  </p188:cm>
</p188:cmLst>
</file>

<file path=ppt/comments/modernComment_116_404754CB.xml><?xml version="1.0" encoding="utf-8"?>
<p188:cmLst xmlns:a="http://schemas.openxmlformats.org/drawingml/2006/main" xmlns:r="http://schemas.openxmlformats.org/officeDocument/2006/relationships" xmlns:p188="http://schemas.microsoft.com/office/powerpoint/2018/8/main">
  <p188:cm id="{7B096CFB-19CB-4EB9-8E3C-21EBEE2A6648}" authorId="{F0CDC952-259B-EFB1-20FD-24BD7628E07F}" created="2022-12-05T06:51:43.659">
    <ac:txMkLst xmlns:ac="http://schemas.microsoft.com/office/drawing/2013/main/command">
      <pc:docMk xmlns:pc="http://schemas.microsoft.com/office/powerpoint/2013/main/command"/>
      <pc:sldMk xmlns:pc="http://schemas.microsoft.com/office/powerpoint/2013/main/command" cId="1078416587" sldId="278"/>
      <ac:spMk id="5" creationId="{74C0C173-BBA9-DA2F-9890-34BA1F893F2F}"/>
      <ac:txMk cp="0" len="16">
        <ac:context len="290" hash="1332993299"/>
      </ac:txMk>
    </ac:txMkLst>
    <p188:pos x="1195597" y="264422"/>
    <p188:txBody>
      <a:bodyPr/>
      <a:lstStyle/>
      <a:p>
        <a:r>
          <a:rPr lang="en-US"/>
          <a:t>Cyber Essentials Toolkit</a:t>
        </a:r>
      </a:p>
    </p188:txBody>
  </p188:cm>
</p188:cmLst>
</file>

<file path=ppt/comments/modernComment_11A_2ED04C39.xml><?xml version="1.0" encoding="utf-8"?>
<p188:cmLst xmlns:a="http://schemas.openxmlformats.org/drawingml/2006/main" xmlns:r="http://schemas.openxmlformats.org/officeDocument/2006/relationships" xmlns:p188="http://schemas.microsoft.com/office/powerpoint/2018/8/main">
  <p188:cm id="{DF659BC2-2170-43A2-839B-67711D3906DB}" authorId="{F0CDC952-259B-EFB1-20FD-24BD7628E07F}" created="2022-12-05T15:01:58.898">
    <ac:deMkLst xmlns:ac="http://schemas.microsoft.com/office/drawing/2013/main/command">
      <pc:docMk xmlns:pc="http://schemas.microsoft.com/office/powerpoint/2013/main/command"/>
      <pc:sldMk xmlns:pc="http://schemas.microsoft.com/office/powerpoint/2013/main/command" cId="785402937" sldId="282"/>
      <ac:cxnSpMk id="9" creationId="{4C0EB431-552F-CC83-864F-C9DDCFE5E57F}"/>
    </ac:deMkLst>
    <p188:txBody>
      <a:bodyPr/>
      <a:lstStyle/>
      <a:p>
        <a:r>
          <a:rPr lang="en-US"/>
          <a:t>Nikhil please remove these boxes from each of the Essentials as discussed.</a:t>
        </a:r>
      </a:p>
    </p188:txBody>
  </p188:cm>
  <p188:cm id="{6A5776DA-B5F1-4F36-A52A-5F0BD3E9D83E}" authorId="{F0CDC952-259B-EFB1-20FD-24BD7628E07F}" created="2022-12-07T13:19:19.373">
    <ac:deMkLst xmlns:ac="http://schemas.microsoft.com/office/drawing/2013/main/command">
      <pc:docMk xmlns:pc="http://schemas.microsoft.com/office/powerpoint/2013/main/command"/>
      <pc:sldMk xmlns:pc="http://schemas.microsoft.com/office/powerpoint/2013/main/command" cId="785402937" sldId="282"/>
      <ac:spMk id="2" creationId="{B8249ABD-30E6-9844-342A-7F38EAB58C69}"/>
    </ac:deMkLst>
    <p188:txBody>
      <a:bodyPr/>
      <a:lstStyle/>
      <a:p>
        <a:r>
          <a:rPr lang="en-US"/>
          <a:t>I will share the change content</a:t>
        </a:r>
      </a:p>
    </p188:txBody>
  </p188:cm>
</p188:cmLst>
</file>

<file path=ppt/comments/modernComment_11B_D8C812C7.xml><?xml version="1.0" encoding="utf-8"?>
<p188:cmLst xmlns:a="http://schemas.openxmlformats.org/drawingml/2006/main" xmlns:r="http://schemas.openxmlformats.org/officeDocument/2006/relationships" xmlns:p188="http://schemas.microsoft.com/office/powerpoint/2018/8/main">
  <p188:cm id="{6248DD58-52FB-4C9D-BAE7-A29494122E6B}" authorId="{F0CDC952-259B-EFB1-20FD-24BD7628E07F}" created="2022-12-05T05:08:01.699">
    <ac:deMkLst xmlns:ac="http://schemas.microsoft.com/office/drawing/2013/main/command">
      <pc:docMk xmlns:pc="http://schemas.microsoft.com/office/powerpoint/2013/main/command"/>
      <pc:sldMk xmlns:pc="http://schemas.microsoft.com/office/powerpoint/2013/main/command" cId="3636990663" sldId="283"/>
      <ac:picMk id="7" creationId="{B2AEC37D-0624-44DF-E7B5-FE4FB43AE6E7}"/>
    </ac:deMkLst>
    <p188:txBody>
      <a:bodyPr/>
      <a:lstStyle/>
      <a:p>
        <a:r>
          <a:rPr lang="en-US"/>
          <a:t>From 00:10 to 00:14 Amara should click on reporting and 00:14 to 00:28 the security advice should show.</a:t>
        </a:r>
      </a:p>
    </p188:txBody>
  </p188:cm>
</p188:cmLst>
</file>

<file path=ppt/comments/modernComment_11F_B77FF866.xml><?xml version="1.0" encoding="utf-8"?>
<p188:cmLst xmlns:a="http://schemas.openxmlformats.org/drawingml/2006/main" xmlns:r="http://schemas.openxmlformats.org/officeDocument/2006/relationships" xmlns:p188="http://schemas.microsoft.com/office/powerpoint/2018/8/main">
  <p188:cm id="{3B3EDDD7-A56C-4EA9-AC11-806A6FABED61}" authorId="{F0CDC952-259B-EFB1-20FD-24BD7628E07F}" created="2022-12-05T05:12:22.917">
    <ac:txMkLst xmlns:ac="http://schemas.microsoft.com/office/drawing/2013/main/command">
      <pc:docMk xmlns:pc="http://schemas.microsoft.com/office/powerpoint/2013/main/command"/>
      <pc:sldMk xmlns:pc="http://schemas.microsoft.com/office/powerpoint/2013/main/command" cId="3078617190" sldId="287"/>
      <ac:spMk id="5" creationId="{3C2EF67C-A2DF-D145-0A73-FB450D9B9466}"/>
      <ac:txMk cp="350" len="71">
        <ac:context len="422" hash="1645047322"/>
      </ac:txMk>
    </ac:txMkLst>
    <p188:pos x="5238946" y="2188208"/>
    <p188:txBody>
      <a:bodyPr/>
      <a:lstStyle/>
      <a:p>
        <a:r>
          <a:rPr lang="en-US"/>
          <a:t>Report all other suspicious communications to IT Service Desk. </a:t>
        </a:r>
      </a:p>
    </p188:txBody>
  </p188:cm>
  <p188:cm id="{EC213B85-E126-403C-88FB-83A38E3CFDA1}" authorId="{F0CDC952-259B-EFB1-20FD-24BD7628E07F}" created="2022-12-05T05:13:35.542">
    <ac:txMkLst xmlns:ac="http://schemas.microsoft.com/office/drawing/2013/main/command">
      <pc:docMk xmlns:pc="http://schemas.microsoft.com/office/powerpoint/2013/main/command"/>
      <pc:sldMk xmlns:pc="http://schemas.microsoft.com/office/powerpoint/2013/main/command" cId="3078617190" sldId="287"/>
      <ac:spMk id="7" creationId="{A9BB92E2-9549-20B3-94F1-1002E0D342DF}"/>
      <ac:txMk cp="343" len="71">
        <ac:context len="415" hash="204203870"/>
      </ac:txMk>
    </ac:txMkLst>
    <p188:pos x="5458121" y="2461585"/>
    <p188:txBody>
      <a:bodyPr/>
      <a:lstStyle/>
      <a:p>
        <a:r>
          <a:rPr lang="en-US"/>
          <a:t>Report all other suspicious communications to IT Service Desk.</a:t>
        </a:r>
      </a:p>
    </p188:txBody>
  </p188:cm>
</p188:cmLst>
</file>

<file path=ppt/comments/modernComment_12A_6AC49729.xml><?xml version="1.0" encoding="utf-8"?>
<p188:cmLst xmlns:a="http://schemas.openxmlformats.org/drawingml/2006/main" xmlns:r="http://schemas.openxmlformats.org/officeDocument/2006/relationships" xmlns:p188="http://schemas.microsoft.com/office/powerpoint/2018/8/main">
  <p188:cm id="{BE2A4802-C274-4807-9FAF-244B7C5FA68A}" authorId="{F0CDC952-259B-EFB1-20FD-24BD7628E07F}" created="2022-12-05T05:50:43.770">
    <pc:sldMkLst xmlns:pc="http://schemas.microsoft.com/office/powerpoint/2013/main/command">
      <pc:docMk/>
      <pc:sldMk cId="1791268649" sldId="298"/>
    </pc:sldMkLst>
    <p188:txBody>
      <a:bodyPr/>
      <a:lstStyle/>
      <a:p>
        <a:r>
          <a:rPr lang="en-US"/>
          <a:t>Music is upbeat please change it to a decent one </a:t>
        </a:r>
      </a:p>
    </p188:txBody>
  </p188:cm>
</p188:cmLst>
</file>

<file path=ppt/comments/modernComment_133_C33BCA5D.xml><?xml version="1.0" encoding="utf-8"?>
<p188:cmLst xmlns:a="http://schemas.openxmlformats.org/drawingml/2006/main" xmlns:r="http://schemas.openxmlformats.org/officeDocument/2006/relationships" xmlns:p188="http://schemas.microsoft.com/office/powerpoint/2018/8/main">
  <p188:cm id="{E02739E7-C61E-4165-8E74-EBF683449422}" authorId="{F0CDC952-259B-EFB1-20FD-24BD7628E07F}" created="2022-12-05T05:57:23.177">
    <ac:deMkLst xmlns:ac="http://schemas.microsoft.com/office/drawing/2013/main/command">
      <pc:docMk xmlns:pc="http://schemas.microsoft.com/office/powerpoint/2013/main/command"/>
      <pc:sldMk xmlns:pc="http://schemas.microsoft.com/office/powerpoint/2013/main/command" cId="3275475549" sldId="307"/>
      <ac:picMk id="3" creationId="{4D4491A9-8F3B-AF20-EE04-4D865660ED4F}"/>
    </ac:deMkLst>
    <p188:txBody>
      <a:bodyPr/>
      <a:lstStyle/>
      <a:p>
        <a:r>
          <a:rPr lang="en-US"/>
          <a:t>Music is upbeat please change it to a decent one </a:t>
        </a:r>
      </a:p>
    </p188:txBody>
  </p188:cm>
</p188:cmLst>
</file>

<file path=ppt/comments/modernComment_139_8CF63F74.xml><?xml version="1.0" encoding="utf-8"?>
<p188:cmLst xmlns:a="http://schemas.openxmlformats.org/drawingml/2006/main" xmlns:r="http://schemas.openxmlformats.org/officeDocument/2006/relationships" xmlns:p188="http://schemas.microsoft.com/office/powerpoint/2018/8/main">
  <p188:cm id="{CDE6195C-5331-4B75-A8C5-73980740AC9C}" authorId="{F0CDC952-259B-EFB1-20FD-24BD7628E07F}" created="2022-12-05T06:44:55.272">
    <ac:deMkLst xmlns:ac="http://schemas.microsoft.com/office/drawing/2013/main/command">
      <pc:docMk xmlns:pc="http://schemas.microsoft.com/office/powerpoint/2013/main/command"/>
      <pc:sldMk xmlns:pc="http://schemas.microsoft.com/office/powerpoint/2013/main/command" cId="2364948340" sldId="313"/>
      <ac:picMk id="3" creationId="{E431DF63-FE2A-CE55-8A09-5DBD2417E590}"/>
    </ac:deMkLst>
    <p188:txBody>
      <a:bodyPr/>
      <a:lstStyle/>
      <a:p>
        <a:r>
          <a:rPr lang="en-US"/>
          <a:t>(00.24 to 00:32 subtitle content reading time is less)</a:t>
        </a:r>
      </a:p>
    </p188:txBody>
  </p188:cm>
</p188:cmLst>
</file>

<file path=ppt/comments/modernComment_13A_82F00DE4.xml><?xml version="1.0" encoding="utf-8"?>
<p188:cmLst xmlns:a="http://schemas.openxmlformats.org/drawingml/2006/main" xmlns:r="http://schemas.openxmlformats.org/officeDocument/2006/relationships" xmlns:p188="http://schemas.microsoft.com/office/powerpoint/2018/8/main">
  <p188:cm id="{ADDFCE35-09AD-4085-93F3-C7299EBC4F8B}" authorId="{F0CDC952-259B-EFB1-20FD-24BD7628E07F}" created="2022-12-05T06:42:29.597">
    <ac:txMkLst xmlns:ac="http://schemas.microsoft.com/office/drawing/2013/main/command">
      <pc:docMk xmlns:pc="http://schemas.microsoft.com/office/powerpoint/2013/main/command"/>
      <pc:sldMk xmlns:pc="http://schemas.microsoft.com/office/powerpoint/2013/main/command" cId="2196770276" sldId="314"/>
      <ac:spMk id="5" creationId="{B5B8ACDF-B8E5-CEBB-4DE5-302BFBF87ADC}"/>
      <ac:txMk cp="252" len="17">
        <ac:context len="429" hash="2400135342"/>
      </ac:txMk>
    </ac:txMkLst>
    <p188:pos x="1232554" y="1543910"/>
    <p188:txBody>
      <a:bodyPr/>
      <a:lstStyle/>
      <a:p>
        <a:r>
          <a:rPr lang="en-US"/>
          <a:t>Cyber Essentials toolkit</a:t>
        </a:r>
      </a:p>
    </p188:txBody>
  </p188:cm>
  <p188:cm id="{BDEB9DED-49DF-4756-9312-1AAD991D6A25}" authorId="{F0CDC952-259B-EFB1-20FD-24BD7628E07F}" created="2022-12-05T07:28:17.601">
    <ac:txMkLst xmlns:ac="http://schemas.microsoft.com/office/drawing/2013/main/command">
      <pc:docMk xmlns:pc="http://schemas.microsoft.com/office/powerpoint/2013/main/command"/>
      <pc:sldMk xmlns:pc="http://schemas.microsoft.com/office/powerpoint/2013/main/command" cId="2196770276" sldId="314"/>
      <ac:spMk id="5" creationId="{B5B8ACDF-B8E5-CEBB-4DE5-302BFBF87ADC}"/>
      <ac:txMk cp="51" len="6">
        <ac:context len="429" hash="2400135342"/>
      </ac:txMk>
    </ac:txMkLst>
    <p188:pos x="3608108" y="450400"/>
    <p188:txBody>
      <a:bodyPr/>
      <a:lstStyle/>
      <a:p>
        <a:r>
          <a:rPr lang="en-US"/>
          <a:t>Remove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14612-FDFE-42C7-80E6-669414A660D0}"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7828B-6537-4F7E-A83A-9FAC6FDAEC18}" type="slidenum">
              <a:rPr lang="en-US" smtClean="0"/>
              <a:t>‹#›</a:t>
            </a:fld>
            <a:endParaRPr lang="en-US"/>
          </a:p>
        </p:txBody>
      </p:sp>
    </p:spTree>
    <p:extLst>
      <p:ext uri="{BB962C8B-B14F-4D97-AF65-F5344CB8AC3E}">
        <p14:creationId xmlns:p14="http://schemas.microsoft.com/office/powerpoint/2010/main" val="225009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Change course duration from 16 minutes to 18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fr</a:t>
            </a:r>
            <a:r>
              <a:rPr lang="en-US" b="1" dirty="0"/>
              <a:t>-FR</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a:t>
            </a:fld>
            <a:endParaRPr lang="en-US"/>
          </a:p>
        </p:txBody>
      </p:sp>
    </p:spTree>
    <p:extLst>
      <p:ext uri="{BB962C8B-B14F-4D97-AF65-F5344CB8AC3E}">
        <p14:creationId xmlns:p14="http://schemas.microsoft.com/office/powerpoint/2010/main" val="35107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fr</a:t>
            </a:r>
            <a:r>
              <a:rPr lang="en-US" b="1" dirty="0"/>
              <a:t>-FR</a:t>
            </a:r>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10</a:t>
            </a:fld>
            <a:endParaRPr lang="en-US"/>
          </a:p>
        </p:txBody>
      </p:sp>
    </p:spTree>
    <p:extLst>
      <p:ext uri="{BB962C8B-B14F-4D97-AF65-F5344CB8AC3E}">
        <p14:creationId xmlns:p14="http://schemas.microsoft.com/office/powerpoint/2010/main" val="569000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fr</a:t>
            </a:r>
            <a:r>
              <a:rPr lang="en-US" b="1" dirty="0"/>
              <a:t>-FR</a:t>
            </a:r>
            <a:endParaRPr lang="en-US" dirty="0"/>
          </a:p>
          <a:p>
            <a:endParaRPr lang="en-IN" dirty="0"/>
          </a:p>
        </p:txBody>
      </p:sp>
      <p:sp>
        <p:nvSpPr>
          <p:cNvPr id="4" name="Slide Number Placeholder 3"/>
          <p:cNvSpPr>
            <a:spLocks noGrp="1"/>
          </p:cNvSpPr>
          <p:nvPr>
            <p:ph type="sldNum" sz="quarter" idx="5"/>
          </p:nvPr>
        </p:nvSpPr>
        <p:spPr/>
        <p:txBody>
          <a:bodyPr/>
          <a:lstStyle/>
          <a:p>
            <a:fld id="{EEA7828B-6537-4F7E-A83A-9FAC6FDAEC18}" type="slidenum">
              <a:rPr lang="en-US" smtClean="0"/>
              <a:t>11</a:t>
            </a:fld>
            <a:endParaRPr lang="en-US"/>
          </a:p>
        </p:txBody>
      </p:sp>
    </p:spTree>
    <p:extLst>
      <p:ext uri="{BB962C8B-B14F-4D97-AF65-F5344CB8AC3E}">
        <p14:creationId xmlns:p14="http://schemas.microsoft.com/office/powerpoint/2010/main" val="35475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Secure Information video: </a:t>
            </a:r>
            <a:r>
              <a:rPr lang="en-US" dirty="0"/>
              <a:t>Change</a:t>
            </a:r>
            <a:r>
              <a:rPr lang="en-US" baseline="0" dirty="0"/>
              <a:t> background music to something decent. Currently very upbeat.   </a:t>
            </a:r>
          </a:p>
          <a:p>
            <a:pPr marL="0" marR="0" lvl="0" indent="0" algn="l" defTabSz="914400">
              <a:lnSpc>
                <a:spcPct val="100000"/>
              </a:lnSpc>
              <a:spcBef>
                <a:spcPts val="0"/>
              </a:spcBef>
              <a:spcAft>
                <a:spcPts val="0"/>
              </a:spcAft>
              <a:buNone/>
              <a:tabLst/>
              <a:defRPr/>
            </a:pPr>
            <a:r>
              <a:rPr lang="en-US" b="1" dirty="0"/>
              <a:t>Dev Comment : Done in </a:t>
            </a:r>
            <a:r>
              <a:rPr lang="en-US" b="1" dirty="0" err="1"/>
              <a:t>fr</a:t>
            </a:r>
            <a:r>
              <a:rPr lang="en-US" b="1" dirty="0"/>
              <a:t>-FR</a:t>
            </a:r>
            <a:endParaRPr lang="en-US" dirty="0"/>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12</a:t>
            </a:fld>
            <a:endParaRPr lang="en-US"/>
          </a:p>
        </p:txBody>
      </p:sp>
    </p:spTree>
    <p:extLst>
      <p:ext uri="{BB962C8B-B14F-4D97-AF65-F5344CB8AC3E}">
        <p14:creationId xmlns:p14="http://schemas.microsoft.com/office/powerpoint/2010/main" val="264378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a:t>
            </a:r>
            <a:r>
              <a:rPr lang="en-US" baseline="0" dirty="0"/>
              <a:t> section  </a:t>
            </a:r>
          </a:p>
          <a:p>
            <a:endParaRPr lang="en-US" baseline="0" dirty="0"/>
          </a:p>
          <a:p>
            <a:endParaRPr lang="en-US" baseline="0" dirty="0"/>
          </a:p>
          <a:p>
            <a:pPr>
              <a:defRPr/>
            </a:pPr>
            <a:r>
              <a:rPr lang="en-US" dirty="0"/>
              <a:t> </a:t>
            </a:r>
            <a:r>
              <a:rPr lang="en-US" b="1" dirty="0"/>
              <a:t>Dev Comment : Done in </a:t>
            </a:r>
            <a:r>
              <a:rPr lang="en-US" b="1" dirty="0" err="1"/>
              <a:t>fr</a:t>
            </a:r>
            <a:r>
              <a:rPr lang="en-US" b="1" dirty="0"/>
              <a:t>-FR</a:t>
            </a:r>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13</a:t>
            </a:fld>
            <a:endParaRPr lang="en-US"/>
          </a:p>
        </p:txBody>
      </p:sp>
    </p:spTree>
    <p:extLst>
      <p:ext uri="{BB962C8B-B14F-4D97-AF65-F5344CB8AC3E}">
        <p14:creationId xmlns:p14="http://schemas.microsoft.com/office/powerpoint/2010/main" val="1988517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Keep Safe online video: </a:t>
            </a:r>
            <a:r>
              <a:rPr lang="en-US" dirty="0"/>
              <a:t>Change</a:t>
            </a:r>
            <a:r>
              <a:rPr lang="en-US" baseline="0" dirty="0"/>
              <a:t> background music to something decent. Currently very upbeat.  </a:t>
            </a:r>
          </a:p>
          <a:p>
            <a:endParaRPr lang="en-US" baseline="0" dirty="0"/>
          </a:p>
          <a:p>
            <a:pPr>
              <a:defRPr/>
            </a:pPr>
            <a:r>
              <a:rPr lang="en-US" b="1" dirty="0"/>
              <a:t>Dev Comment : Done in </a:t>
            </a:r>
            <a:r>
              <a:rPr lang="en-US" b="1" dirty="0" err="1"/>
              <a:t>fr</a:t>
            </a:r>
            <a:r>
              <a:rPr lang="en-US" b="1" dirty="0"/>
              <a:t>-FR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14</a:t>
            </a:fld>
            <a:endParaRPr lang="en-US"/>
          </a:p>
        </p:txBody>
      </p:sp>
    </p:spTree>
    <p:extLst>
      <p:ext uri="{BB962C8B-B14F-4D97-AF65-F5344CB8AC3E}">
        <p14:creationId xmlns:p14="http://schemas.microsoft.com/office/powerpoint/2010/main" val="233229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fr</a:t>
            </a:r>
            <a:r>
              <a:rPr lang="en-US" b="1" dirty="0"/>
              <a:t>-FR</a:t>
            </a:r>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15</a:t>
            </a:fld>
            <a:endParaRPr lang="en-US"/>
          </a:p>
        </p:txBody>
      </p:sp>
    </p:spTree>
    <p:extLst>
      <p:ext uri="{BB962C8B-B14F-4D97-AF65-F5344CB8AC3E}">
        <p14:creationId xmlns:p14="http://schemas.microsoft.com/office/powerpoint/2010/main" val="3030533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Stay Cyber safe video</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00.24 to 00:32 subtitle content reading time is less. Please increase duration   </a:t>
            </a:r>
          </a:p>
          <a:p>
            <a:endParaRPr lang="en-US" sz="1200" b="0" i="0" kern="1200" dirty="0">
              <a:solidFill>
                <a:schemeClr val="tx1"/>
              </a:solidFill>
              <a:effectLst/>
              <a:latin typeface="+mn-lt"/>
              <a:ea typeface="+mn-ea"/>
              <a:cs typeface="+mn-cs"/>
            </a:endParaRPr>
          </a:p>
          <a:p>
            <a:pPr>
              <a:defRPr/>
            </a:pPr>
            <a:r>
              <a:rPr lang="en-US" b="1" dirty="0"/>
              <a:t>Dev Comment : Done in </a:t>
            </a:r>
            <a:r>
              <a:rPr lang="en-US" b="1" dirty="0" err="1"/>
              <a:t>fr</a:t>
            </a:r>
            <a:r>
              <a:rPr lang="en-US" b="1" dirty="0"/>
              <a:t>-FR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16</a:t>
            </a:fld>
            <a:endParaRPr lang="en-US"/>
          </a:p>
        </p:txBody>
      </p:sp>
    </p:spTree>
    <p:extLst>
      <p:ext uri="{BB962C8B-B14F-4D97-AF65-F5344CB8AC3E}">
        <p14:creationId xmlns:p14="http://schemas.microsoft.com/office/powerpoint/2010/main" val="2076901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fr</a:t>
            </a:r>
            <a:r>
              <a:rPr lang="en-US" b="1" dirty="0"/>
              <a:t>-FR</a:t>
            </a:r>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17</a:t>
            </a:fld>
            <a:endParaRPr lang="en-US"/>
          </a:p>
        </p:txBody>
      </p:sp>
    </p:spTree>
    <p:extLst>
      <p:ext uri="{BB962C8B-B14F-4D97-AF65-F5344CB8AC3E}">
        <p14:creationId xmlns:p14="http://schemas.microsoft.com/office/powerpoint/2010/main" val="3484611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“(CSH)”</a:t>
            </a:r>
          </a:p>
          <a:p>
            <a:r>
              <a:rPr lang="en-US" dirty="0"/>
              <a:t>Replace</a:t>
            </a:r>
            <a:r>
              <a:rPr lang="en-US" baseline="0" dirty="0"/>
              <a:t> “Cyber Essentials and much more” with “Cyber Essentials Toolkit and much more”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Dev Comment : Done in fr-FR</a:t>
            </a:r>
            <a:endParaRPr lang="en-US" b="1">
              <a:cs typeface="Calibri"/>
            </a:endParaRP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18</a:t>
            </a:fld>
            <a:endParaRPr lang="en-US"/>
          </a:p>
        </p:txBody>
      </p:sp>
    </p:spTree>
    <p:extLst>
      <p:ext uri="{BB962C8B-B14F-4D97-AF65-F5344CB8AC3E}">
        <p14:creationId xmlns:p14="http://schemas.microsoft.com/office/powerpoint/2010/main" val="42956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the highlighted text with – </a:t>
            </a:r>
            <a:br>
              <a:rPr lang="en-US" dirty="0"/>
            </a:br>
            <a:r>
              <a:rPr lang="en-US" dirty="0"/>
              <a:t>“Cyber Essentials Toolkit – guides to assist with adopting secure cyber behaviors”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fr</a:t>
            </a:r>
            <a:r>
              <a:rPr lang="en-US" b="1" dirty="0"/>
              <a:t>-FR</a:t>
            </a:r>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2</a:t>
            </a:fld>
            <a:endParaRPr lang="en-US"/>
          </a:p>
        </p:txBody>
      </p:sp>
    </p:spTree>
    <p:extLst>
      <p:ext uri="{BB962C8B-B14F-4D97-AF65-F5344CB8AC3E}">
        <p14:creationId xmlns:p14="http://schemas.microsoft.com/office/powerpoint/2010/main" val="126336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“Cyber Essentials” with “Cyber Essentials Toolkit”</a:t>
            </a:r>
          </a:p>
          <a:p>
            <a:endParaRPr lang="en-US" dirty="0"/>
          </a:p>
          <a:p>
            <a:r>
              <a:rPr lang="en-US" dirty="0"/>
              <a:t>Change duration minutes as below:</a:t>
            </a:r>
            <a:br>
              <a:rPr lang="en-US" dirty="0"/>
            </a:br>
            <a:r>
              <a:rPr lang="en-US" dirty="0"/>
              <a:t>Cybercrime And Its Consequences 2 MIN</a:t>
            </a:r>
          </a:p>
          <a:p>
            <a:r>
              <a:rPr lang="en-US" dirty="0"/>
              <a:t>Cyber Essentials 12 MIN</a:t>
            </a:r>
          </a:p>
          <a:p>
            <a:r>
              <a:rPr lang="en-US" dirty="0"/>
              <a:t>Knowledge Check 3 MIN</a:t>
            </a:r>
          </a:p>
          <a:p>
            <a:r>
              <a:rPr lang="en-US" dirty="0"/>
              <a:t>Key Takeaways 1 MIN</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fr</a:t>
            </a:r>
            <a:r>
              <a:rPr lang="en-US" b="1" dirty="0"/>
              <a:t>-FR</a:t>
            </a:r>
            <a:endParaRPr lang="en-US" b="1" dirty="0">
              <a:cs typeface="Calibri"/>
            </a:endParaRPr>
          </a:p>
        </p:txBody>
      </p:sp>
      <p:sp>
        <p:nvSpPr>
          <p:cNvPr id="4" name="Slide Number Placeholder 3"/>
          <p:cNvSpPr>
            <a:spLocks noGrp="1"/>
          </p:cNvSpPr>
          <p:nvPr>
            <p:ph type="sldNum" sz="quarter" idx="10"/>
          </p:nvPr>
        </p:nvSpPr>
        <p:spPr/>
        <p:txBody>
          <a:bodyPr/>
          <a:lstStyle/>
          <a:p>
            <a:fld id="{EEA7828B-6537-4F7E-A83A-9FAC6FDAEC18}" type="slidenum">
              <a:rPr lang="en-US" smtClean="0"/>
              <a:t>3</a:t>
            </a:fld>
            <a:endParaRPr lang="en-US"/>
          </a:p>
        </p:txBody>
      </p:sp>
    </p:spTree>
    <p:extLst>
      <p:ext uri="{BB962C8B-B14F-4D97-AF65-F5344CB8AC3E}">
        <p14:creationId xmlns:p14="http://schemas.microsoft.com/office/powerpoint/2010/main" val="209572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Replace highlighted text with “In the next chapter you will learn about our Cyber Essentials Toolkit – guides to assist with adopting secure cyber behaviors.”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fr</a:t>
            </a:r>
            <a:r>
              <a:rPr lang="en-US" b="1" dirty="0"/>
              <a:t>-FR</a:t>
            </a:r>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4</a:t>
            </a:fld>
            <a:endParaRPr lang="en-US"/>
          </a:p>
        </p:txBody>
      </p:sp>
    </p:spTree>
    <p:extLst>
      <p:ext uri="{BB962C8B-B14F-4D97-AF65-F5344CB8AC3E}">
        <p14:creationId xmlns:p14="http://schemas.microsoft.com/office/powerpoint/2010/main" val="386767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a:t>
            </a:r>
            <a:r>
              <a:rPr lang="en-US" baseline="0" dirty="0"/>
              <a:t> header with “Cyber Essentials Toolkit” for these 3 instances in the course.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fr</a:t>
            </a:r>
            <a:r>
              <a:rPr lang="en-US" b="1" dirty="0"/>
              <a:t>-FR</a:t>
            </a:r>
            <a:endParaRPr lang="en-US" b="1" dirty="0">
              <a:cs typeface="Calibri"/>
            </a:endParaRPr>
          </a:p>
          <a:p>
            <a:endParaRPr lang="en-US" baseline="0" dirty="0"/>
          </a:p>
        </p:txBody>
      </p:sp>
      <p:sp>
        <p:nvSpPr>
          <p:cNvPr id="4" name="Slide Number Placeholder 3"/>
          <p:cNvSpPr>
            <a:spLocks noGrp="1"/>
          </p:cNvSpPr>
          <p:nvPr>
            <p:ph type="sldNum" sz="quarter" idx="10"/>
          </p:nvPr>
        </p:nvSpPr>
        <p:spPr/>
        <p:txBody>
          <a:bodyPr/>
          <a:lstStyle/>
          <a:p>
            <a:fld id="{EEA7828B-6537-4F7E-A83A-9FAC6FDAEC18}" type="slidenum">
              <a:rPr lang="en-US" smtClean="0"/>
              <a:t>5</a:t>
            </a:fld>
            <a:endParaRPr lang="en-US"/>
          </a:p>
        </p:txBody>
      </p:sp>
    </p:spTree>
    <p:extLst>
      <p:ext uri="{BB962C8B-B14F-4D97-AF65-F5344CB8AC3E}">
        <p14:creationId xmlns:p14="http://schemas.microsoft.com/office/powerpoint/2010/main" val="269016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Replace</a:t>
            </a:r>
            <a:r>
              <a:rPr lang="en-US" baseline="0" dirty="0"/>
              <a:t> header with “Cyber Essentials Toolkit”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fr</a:t>
            </a:r>
            <a:r>
              <a:rPr lang="en-US" b="1" dirty="0"/>
              <a:t>-FR</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6</a:t>
            </a:fld>
            <a:endParaRPr lang="en-US"/>
          </a:p>
        </p:txBody>
      </p:sp>
    </p:spTree>
    <p:extLst>
      <p:ext uri="{BB962C8B-B14F-4D97-AF65-F5344CB8AC3E}">
        <p14:creationId xmlns:p14="http://schemas.microsoft.com/office/powerpoint/2010/main" val="3614453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 and amend the content in red highlighted box</a:t>
            </a:r>
            <a:r>
              <a:rPr lang="en-US" baseline="0" dirty="0"/>
              <a:t> to “</a:t>
            </a:r>
            <a:r>
              <a:rPr lang="en-US" sz="1200" b="0" i="0" kern="1200" dirty="0">
                <a:solidFill>
                  <a:schemeClr val="tx1"/>
                </a:solidFill>
                <a:effectLst/>
                <a:latin typeface="+mn-lt"/>
                <a:ea typeface="+mn-ea"/>
                <a:cs typeface="+mn-cs"/>
              </a:rPr>
              <a:t>We conduct phishing tests regularly to understand your response to a phishing attack.”</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fr</a:t>
            </a:r>
            <a:r>
              <a:rPr lang="en-US" b="1" dirty="0"/>
              <a:t>-FR</a:t>
            </a:r>
            <a:endParaRPr lang="en-US" b="1" dirty="0">
              <a:cs typeface="Calibri"/>
            </a:endParaRP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7</a:t>
            </a:fld>
            <a:endParaRPr lang="en-US"/>
          </a:p>
        </p:txBody>
      </p:sp>
    </p:spTree>
    <p:extLst>
      <p:ext uri="{BB962C8B-B14F-4D97-AF65-F5344CB8AC3E}">
        <p14:creationId xmlns:p14="http://schemas.microsoft.com/office/powerpoint/2010/main" val="114346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From 00:10 to 00:14 Amara should click on reporting and </a:t>
            </a:r>
          </a:p>
          <a:p>
            <a:r>
              <a:rPr lang="en-US" sz="1200" b="0" i="0" kern="1200" dirty="0">
                <a:solidFill>
                  <a:schemeClr val="tx1"/>
                </a:solidFill>
                <a:effectLst/>
                <a:latin typeface="+mn-lt"/>
                <a:ea typeface="+mn-ea"/>
                <a:cs typeface="+mn-cs"/>
              </a:rPr>
              <a:t>00:14 to 00:28 the security advice should show.   </a:t>
            </a:r>
          </a:p>
          <a:p>
            <a:endParaRPr lang="en-US" sz="1200" b="0" i="0" kern="1200" dirty="0">
              <a:solidFill>
                <a:schemeClr val="tx1"/>
              </a:solidFill>
              <a:effectLst/>
              <a:latin typeface="+mn-lt"/>
              <a:ea typeface="+mn-ea"/>
              <a:cs typeface="+mn-cs"/>
            </a:endParaRPr>
          </a:p>
          <a:p>
            <a:pPr>
              <a:defRPr/>
            </a:pPr>
            <a:r>
              <a:rPr lang="en-US" b="1" dirty="0"/>
              <a:t>Dev Comment : Done in </a:t>
            </a:r>
            <a:r>
              <a:rPr lang="en-US" b="1" dirty="0" err="1"/>
              <a:t>fr</a:t>
            </a:r>
            <a:r>
              <a:rPr lang="en-US" b="1" dirty="0"/>
              <a:t>-FR</a:t>
            </a:r>
            <a:endParaRPr lang="en-US" dirty="0"/>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8</a:t>
            </a:fld>
            <a:endParaRPr lang="en-US"/>
          </a:p>
        </p:txBody>
      </p:sp>
    </p:spTree>
    <p:extLst>
      <p:ext uri="{BB962C8B-B14F-4D97-AF65-F5344CB8AC3E}">
        <p14:creationId xmlns:p14="http://schemas.microsoft.com/office/powerpoint/2010/main" val="338287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highlighted text</a:t>
            </a:r>
            <a:r>
              <a:rPr lang="en-US" baseline="0" dirty="0"/>
              <a:t> </a:t>
            </a:r>
            <a:r>
              <a:rPr lang="en-US" dirty="0"/>
              <a:t>in the </a:t>
            </a:r>
            <a:r>
              <a:rPr lang="en-US" b="1" i="1" dirty="0"/>
              <a:t>correct</a:t>
            </a:r>
            <a:r>
              <a:rPr lang="en-US" dirty="0"/>
              <a:t> and </a:t>
            </a:r>
            <a:r>
              <a:rPr lang="en-US" b="1" i="1" dirty="0"/>
              <a:t>partly correct </a:t>
            </a:r>
            <a:r>
              <a:rPr lang="en-US" dirty="0"/>
              <a:t>feedback as “For every other suspicious communication, report it to the IT Service Desk.”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b="1" dirty="0">
              <a:solidFill>
                <a:srgbClr val="808080"/>
              </a:solidFill>
              <a:latin typeface="Courier New" panose="02070309020205020404" pitchFamily="49" charset="0"/>
              <a:cs typeface="Arial" panose="020B0604020202020204" pitchFamily="34" charset="0"/>
            </a:endParaRPr>
          </a:p>
          <a:p>
            <a:pPr marL="228600" indent="-228600">
              <a:buFont typeface="+mj-lt"/>
              <a:buAutoNum type="arabicPeriod"/>
              <a:defRPr/>
            </a:pPr>
            <a:r>
              <a:rPr lang="en-IN" b="1">
                <a:solidFill>
                  <a:srgbClr val="000000"/>
                </a:solidFill>
                <a:latin typeface="Arial"/>
                <a:ea typeface="Times New Roman" panose="02020603050405020304" pitchFamily="18" charset="0"/>
                <a:cs typeface="Arial"/>
              </a:rPr>
              <a:t>Dev Comment : Not Applicable.</a:t>
            </a:r>
            <a:endParaRPr lang="en-IN"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1200" dirty="0">
              <a:solidFill>
                <a:srgbClr val="000000"/>
              </a:solidFill>
              <a:effectLst/>
              <a:latin typeface="Calibri" panose="020F0502020204030204"/>
              <a:ea typeface="Times New Roman" panose="02020603050405020304" pitchFamily="18" charset="0"/>
              <a:cs typeface="Calibri" panose="020F0502020204030204"/>
            </a:endParaRPr>
          </a:p>
        </p:txBody>
      </p:sp>
      <p:sp>
        <p:nvSpPr>
          <p:cNvPr id="4" name="Slide Number Placeholder 3"/>
          <p:cNvSpPr>
            <a:spLocks noGrp="1"/>
          </p:cNvSpPr>
          <p:nvPr>
            <p:ph type="sldNum" sz="quarter" idx="10"/>
          </p:nvPr>
        </p:nvSpPr>
        <p:spPr/>
        <p:txBody>
          <a:bodyPr/>
          <a:lstStyle/>
          <a:p>
            <a:fld id="{EEA7828B-6537-4F7E-A83A-9FAC6FDAEC18}" type="slidenum">
              <a:rPr lang="en-US" smtClean="0"/>
              <a:t>9</a:t>
            </a:fld>
            <a:endParaRPr lang="en-US"/>
          </a:p>
        </p:txBody>
      </p:sp>
    </p:spTree>
    <p:extLst>
      <p:ext uri="{BB962C8B-B14F-4D97-AF65-F5344CB8AC3E}">
        <p14:creationId xmlns:p14="http://schemas.microsoft.com/office/powerpoint/2010/main" val="84621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177A-EA5B-CB1D-AEA8-DF281F7C61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4B2A65-EBB0-B8AC-DD22-33CD66649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A96E2C-9A45-FE6C-765B-625FF8B0F603}"/>
              </a:ext>
            </a:extLst>
          </p:cNvPr>
          <p:cNvSpPr>
            <a:spLocks noGrp="1"/>
          </p:cNvSpPr>
          <p:nvPr>
            <p:ph type="dt" sz="half" idx="10"/>
          </p:nvPr>
        </p:nvSpPr>
        <p:spPr/>
        <p:txBody>
          <a:bodyPr/>
          <a:lstStyle/>
          <a:p>
            <a:fld id="{590B4652-0228-4C4F-8D97-3442EA14F6D9}" type="datetimeFigureOut">
              <a:rPr lang="en-US" smtClean="0"/>
              <a:t>12/15/2022</a:t>
            </a:fld>
            <a:endParaRPr lang="en-US"/>
          </a:p>
        </p:txBody>
      </p:sp>
      <p:sp>
        <p:nvSpPr>
          <p:cNvPr id="5" name="Footer Placeholder 4">
            <a:extLst>
              <a:ext uri="{FF2B5EF4-FFF2-40B4-BE49-F238E27FC236}">
                <a16:creationId xmlns:a16="http://schemas.microsoft.com/office/drawing/2014/main" id="{1CCC7C37-D392-A449-652C-7223869F8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60348-C127-178F-D57B-C6D284769E28}"/>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368988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BD67C-453F-D889-1CCD-8593D4AC8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176791-A5A8-4862-1C90-4BD8C28006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C64F0-BBFD-FAD7-D7A1-A27F39ADD9EA}"/>
              </a:ext>
            </a:extLst>
          </p:cNvPr>
          <p:cNvSpPr>
            <a:spLocks noGrp="1"/>
          </p:cNvSpPr>
          <p:nvPr>
            <p:ph type="dt" sz="half" idx="10"/>
          </p:nvPr>
        </p:nvSpPr>
        <p:spPr/>
        <p:txBody>
          <a:bodyPr/>
          <a:lstStyle/>
          <a:p>
            <a:fld id="{590B4652-0228-4C4F-8D97-3442EA14F6D9}" type="datetimeFigureOut">
              <a:rPr lang="en-US" smtClean="0"/>
              <a:t>12/15/2022</a:t>
            </a:fld>
            <a:endParaRPr lang="en-US"/>
          </a:p>
        </p:txBody>
      </p:sp>
      <p:sp>
        <p:nvSpPr>
          <p:cNvPr id="5" name="Footer Placeholder 4">
            <a:extLst>
              <a:ext uri="{FF2B5EF4-FFF2-40B4-BE49-F238E27FC236}">
                <a16:creationId xmlns:a16="http://schemas.microsoft.com/office/drawing/2014/main" id="{39810F56-8EBD-F45C-3D6A-4606FC161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917BE-8DA3-AFE9-D317-0A074301F70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294057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20F1DB-1430-0767-F34D-907998DAF6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CC0C41-7D09-6311-327C-5EFFDC68E3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2CEE1-BDA1-CBD5-31F4-338635433DAE}"/>
              </a:ext>
            </a:extLst>
          </p:cNvPr>
          <p:cNvSpPr>
            <a:spLocks noGrp="1"/>
          </p:cNvSpPr>
          <p:nvPr>
            <p:ph type="dt" sz="half" idx="10"/>
          </p:nvPr>
        </p:nvSpPr>
        <p:spPr/>
        <p:txBody>
          <a:bodyPr/>
          <a:lstStyle/>
          <a:p>
            <a:fld id="{590B4652-0228-4C4F-8D97-3442EA14F6D9}" type="datetimeFigureOut">
              <a:rPr lang="en-US" smtClean="0"/>
              <a:t>12/15/2022</a:t>
            </a:fld>
            <a:endParaRPr lang="en-US"/>
          </a:p>
        </p:txBody>
      </p:sp>
      <p:sp>
        <p:nvSpPr>
          <p:cNvPr id="5" name="Footer Placeholder 4">
            <a:extLst>
              <a:ext uri="{FF2B5EF4-FFF2-40B4-BE49-F238E27FC236}">
                <a16:creationId xmlns:a16="http://schemas.microsoft.com/office/drawing/2014/main" id="{F915362C-7790-472D-151C-D8CE8712A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C2E47-F25A-EB07-E0CE-4DF1079E9744}"/>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16928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84E3-1D1E-9ECE-2291-85E42AD951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4EB58-F1FA-83BB-1BE7-ADCAF32644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012C3-EAEE-F60C-A81C-361266243474}"/>
              </a:ext>
            </a:extLst>
          </p:cNvPr>
          <p:cNvSpPr>
            <a:spLocks noGrp="1"/>
          </p:cNvSpPr>
          <p:nvPr>
            <p:ph type="dt" sz="half" idx="10"/>
          </p:nvPr>
        </p:nvSpPr>
        <p:spPr/>
        <p:txBody>
          <a:bodyPr/>
          <a:lstStyle/>
          <a:p>
            <a:fld id="{590B4652-0228-4C4F-8D97-3442EA14F6D9}" type="datetimeFigureOut">
              <a:rPr lang="en-US" smtClean="0"/>
              <a:t>12/15/2022</a:t>
            </a:fld>
            <a:endParaRPr lang="en-US"/>
          </a:p>
        </p:txBody>
      </p:sp>
      <p:sp>
        <p:nvSpPr>
          <p:cNvPr id="5" name="Footer Placeholder 4">
            <a:extLst>
              <a:ext uri="{FF2B5EF4-FFF2-40B4-BE49-F238E27FC236}">
                <a16:creationId xmlns:a16="http://schemas.microsoft.com/office/drawing/2014/main" id="{BC8588F3-23D0-6D7E-D0EF-971DE296D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81190-B917-7B73-6D31-DFFF15D824E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336646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49E8-7D48-F0B3-C39F-E4671C84B5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DB513-0703-FA11-3714-CF36B9B617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D0C0CA-31E6-B1F1-C017-3F5D77378F43}"/>
              </a:ext>
            </a:extLst>
          </p:cNvPr>
          <p:cNvSpPr>
            <a:spLocks noGrp="1"/>
          </p:cNvSpPr>
          <p:nvPr>
            <p:ph type="dt" sz="half" idx="10"/>
          </p:nvPr>
        </p:nvSpPr>
        <p:spPr/>
        <p:txBody>
          <a:bodyPr/>
          <a:lstStyle/>
          <a:p>
            <a:fld id="{590B4652-0228-4C4F-8D97-3442EA14F6D9}" type="datetimeFigureOut">
              <a:rPr lang="en-US" smtClean="0"/>
              <a:t>12/15/2022</a:t>
            </a:fld>
            <a:endParaRPr lang="en-US"/>
          </a:p>
        </p:txBody>
      </p:sp>
      <p:sp>
        <p:nvSpPr>
          <p:cNvPr id="5" name="Footer Placeholder 4">
            <a:extLst>
              <a:ext uri="{FF2B5EF4-FFF2-40B4-BE49-F238E27FC236}">
                <a16:creationId xmlns:a16="http://schemas.microsoft.com/office/drawing/2014/main" id="{08ECAD64-A195-9B3C-6B16-457CC1D7A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E2EA2-1BBA-25A6-CCE1-769E299399DE}"/>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67529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1AB7-8A1D-39CF-BADC-02F11CA49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68432-0B8F-824C-A04D-E7D928D6D1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3F2098-1B4C-C651-FAF9-677A19E65D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E2EF7-7010-AE59-9A56-DCEE318A4468}"/>
              </a:ext>
            </a:extLst>
          </p:cNvPr>
          <p:cNvSpPr>
            <a:spLocks noGrp="1"/>
          </p:cNvSpPr>
          <p:nvPr>
            <p:ph type="dt" sz="half" idx="10"/>
          </p:nvPr>
        </p:nvSpPr>
        <p:spPr/>
        <p:txBody>
          <a:bodyPr/>
          <a:lstStyle/>
          <a:p>
            <a:fld id="{590B4652-0228-4C4F-8D97-3442EA14F6D9}" type="datetimeFigureOut">
              <a:rPr lang="en-US" smtClean="0"/>
              <a:t>12/15/2022</a:t>
            </a:fld>
            <a:endParaRPr lang="en-US"/>
          </a:p>
        </p:txBody>
      </p:sp>
      <p:sp>
        <p:nvSpPr>
          <p:cNvPr id="6" name="Footer Placeholder 5">
            <a:extLst>
              <a:ext uri="{FF2B5EF4-FFF2-40B4-BE49-F238E27FC236}">
                <a16:creationId xmlns:a16="http://schemas.microsoft.com/office/drawing/2014/main" id="{B28871BC-7A5A-C82C-4A07-F2C2052A9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D55EB-155F-54E8-C846-7445627E7DD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143924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68C4-8089-0978-3B7C-88A32FBCA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919E1-C5F0-091B-EE26-648EF5E23E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EB906-E276-B304-B2BB-2D2AE3CC97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9802C8-C787-77F1-E46F-BF8CB7AA5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37C2E-6E49-8A04-50C7-DFA56BA0C5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5B3D7-F37A-66F2-1A4E-18F449B5CD2A}"/>
              </a:ext>
            </a:extLst>
          </p:cNvPr>
          <p:cNvSpPr>
            <a:spLocks noGrp="1"/>
          </p:cNvSpPr>
          <p:nvPr>
            <p:ph type="dt" sz="half" idx="10"/>
          </p:nvPr>
        </p:nvSpPr>
        <p:spPr/>
        <p:txBody>
          <a:bodyPr/>
          <a:lstStyle/>
          <a:p>
            <a:fld id="{590B4652-0228-4C4F-8D97-3442EA14F6D9}" type="datetimeFigureOut">
              <a:rPr lang="en-US" smtClean="0"/>
              <a:t>12/15/2022</a:t>
            </a:fld>
            <a:endParaRPr lang="en-US"/>
          </a:p>
        </p:txBody>
      </p:sp>
      <p:sp>
        <p:nvSpPr>
          <p:cNvPr id="8" name="Footer Placeholder 7">
            <a:extLst>
              <a:ext uri="{FF2B5EF4-FFF2-40B4-BE49-F238E27FC236}">
                <a16:creationId xmlns:a16="http://schemas.microsoft.com/office/drawing/2014/main" id="{078199EB-C414-E8D0-CD93-0603023209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249945-7246-E065-C8DD-7A59CB45A44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170381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A38F-25E4-53CF-39D6-67EE42FF3C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DD196B-7181-0B9D-36CE-8F47210C1A74}"/>
              </a:ext>
            </a:extLst>
          </p:cNvPr>
          <p:cNvSpPr>
            <a:spLocks noGrp="1"/>
          </p:cNvSpPr>
          <p:nvPr>
            <p:ph type="dt" sz="half" idx="10"/>
          </p:nvPr>
        </p:nvSpPr>
        <p:spPr/>
        <p:txBody>
          <a:bodyPr/>
          <a:lstStyle/>
          <a:p>
            <a:fld id="{590B4652-0228-4C4F-8D97-3442EA14F6D9}" type="datetimeFigureOut">
              <a:rPr lang="en-US" smtClean="0"/>
              <a:t>12/15/2022</a:t>
            </a:fld>
            <a:endParaRPr lang="en-US"/>
          </a:p>
        </p:txBody>
      </p:sp>
      <p:sp>
        <p:nvSpPr>
          <p:cNvPr id="4" name="Footer Placeholder 3">
            <a:extLst>
              <a:ext uri="{FF2B5EF4-FFF2-40B4-BE49-F238E27FC236}">
                <a16:creationId xmlns:a16="http://schemas.microsoft.com/office/drawing/2014/main" id="{52A83A4A-0DDA-CF29-6845-9947E014CC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34290C-82B2-70C8-D15F-7CEA6FCACD8D}"/>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200354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B5406-8E19-49B2-7317-58F104DE9310}"/>
              </a:ext>
            </a:extLst>
          </p:cNvPr>
          <p:cNvSpPr>
            <a:spLocks noGrp="1"/>
          </p:cNvSpPr>
          <p:nvPr>
            <p:ph type="dt" sz="half" idx="10"/>
          </p:nvPr>
        </p:nvSpPr>
        <p:spPr/>
        <p:txBody>
          <a:bodyPr/>
          <a:lstStyle/>
          <a:p>
            <a:fld id="{590B4652-0228-4C4F-8D97-3442EA14F6D9}" type="datetimeFigureOut">
              <a:rPr lang="en-US" smtClean="0"/>
              <a:t>12/15/2022</a:t>
            </a:fld>
            <a:endParaRPr lang="en-US"/>
          </a:p>
        </p:txBody>
      </p:sp>
      <p:sp>
        <p:nvSpPr>
          <p:cNvPr id="3" name="Footer Placeholder 2">
            <a:extLst>
              <a:ext uri="{FF2B5EF4-FFF2-40B4-BE49-F238E27FC236}">
                <a16:creationId xmlns:a16="http://schemas.microsoft.com/office/drawing/2014/main" id="{E9E607C7-87F8-C5B6-3EED-F2C25C90FD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6382B4-D300-5621-4876-DD4FC58D387B}"/>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29319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5DF9-CC91-0E79-EBDB-A40FDBB3A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8EDC26-42D4-293E-A820-FE744B9C6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61FFA-AEFA-E011-BB36-DD631C838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8D214-4E4F-A337-0A90-5F29CB8CB066}"/>
              </a:ext>
            </a:extLst>
          </p:cNvPr>
          <p:cNvSpPr>
            <a:spLocks noGrp="1"/>
          </p:cNvSpPr>
          <p:nvPr>
            <p:ph type="dt" sz="half" idx="10"/>
          </p:nvPr>
        </p:nvSpPr>
        <p:spPr/>
        <p:txBody>
          <a:bodyPr/>
          <a:lstStyle/>
          <a:p>
            <a:fld id="{590B4652-0228-4C4F-8D97-3442EA14F6D9}" type="datetimeFigureOut">
              <a:rPr lang="en-US" smtClean="0"/>
              <a:t>12/15/2022</a:t>
            </a:fld>
            <a:endParaRPr lang="en-US"/>
          </a:p>
        </p:txBody>
      </p:sp>
      <p:sp>
        <p:nvSpPr>
          <p:cNvPr id="6" name="Footer Placeholder 5">
            <a:extLst>
              <a:ext uri="{FF2B5EF4-FFF2-40B4-BE49-F238E27FC236}">
                <a16:creationId xmlns:a16="http://schemas.microsoft.com/office/drawing/2014/main" id="{CBE0E34B-5FF1-46F7-553D-17298EC6E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1E3A3-1517-9BE3-A65C-11C43A34165C}"/>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312634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DB15-866D-D955-4AAB-02777CF62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9373DA-D6DB-28AB-ACFB-30B30BCA6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286460-7B69-E5C4-1F77-F23AD93A9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890CF-6F3B-0D0E-B726-01299FADA912}"/>
              </a:ext>
            </a:extLst>
          </p:cNvPr>
          <p:cNvSpPr>
            <a:spLocks noGrp="1"/>
          </p:cNvSpPr>
          <p:nvPr>
            <p:ph type="dt" sz="half" idx="10"/>
          </p:nvPr>
        </p:nvSpPr>
        <p:spPr/>
        <p:txBody>
          <a:bodyPr/>
          <a:lstStyle/>
          <a:p>
            <a:fld id="{590B4652-0228-4C4F-8D97-3442EA14F6D9}" type="datetimeFigureOut">
              <a:rPr lang="en-US" smtClean="0"/>
              <a:t>12/15/2022</a:t>
            </a:fld>
            <a:endParaRPr lang="en-US"/>
          </a:p>
        </p:txBody>
      </p:sp>
      <p:sp>
        <p:nvSpPr>
          <p:cNvPr id="6" name="Footer Placeholder 5">
            <a:extLst>
              <a:ext uri="{FF2B5EF4-FFF2-40B4-BE49-F238E27FC236}">
                <a16:creationId xmlns:a16="http://schemas.microsoft.com/office/drawing/2014/main" id="{8C0F06F2-AD02-B2EE-0DE8-DF7EDCA29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DD75F-396C-36E2-DE4D-D442FB059061}"/>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79694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1A361D-6246-E610-5291-FF392A71D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0728AE-73F8-68B9-E8FC-5EC59701B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427D0-F39A-F550-DF86-C66E7EC14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B4652-0228-4C4F-8D97-3442EA14F6D9}" type="datetimeFigureOut">
              <a:rPr lang="en-US" smtClean="0"/>
              <a:t>12/15/2022</a:t>
            </a:fld>
            <a:endParaRPr lang="en-US"/>
          </a:p>
        </p:txBody>
      </p:sp>
      <p:sp>
        <p:nvSpPr>
          <p:cNvPr id="5" name="Footer Placeholder 4">
            <a:extLst>
              <a:ext uri="{FF2B5EF4-FFF2-40B4-BE49-F238E27FC236}">
                <a16:creationId xmlns:a16="http://schemas.microsoft.com/office/drawing/2014/main" id="{8B5C8041-EB5B-2088-4D83-26FA47399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49E77B-DA5A-18BF-A8D5-F3EBDC899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F4477-50F0-44D7-8190-1DAA56B238A0}" type="slidenum">
              <a:rPr lang="en-US" smtClean="0"/>
              <a:t>‹#›</a:t>
            </a:fld>
            <a:endParaRPr lang="en-US"/>
          </a:p>
        </p:txBody>
      </p:sp>
    </p:spTree>
    <p:extLst>
      <p:ext uri="{BB962C8B-B14F-4D97-AF65-F5344CB8AC3E}">
        <p14:creationId xmlns:p14="http://schemas.microsoft.com/office/powerpoint/2010/main" val="3014855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59654D89.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2A_6AC4972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33_C33BCA5D.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39_8CF63F7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A_82F00DE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2E68A20B.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173FF11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1_164F790F.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15_C499AE6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16_404754CB.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1A_2ED04C39.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1B_D8C812C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1F_B77FF86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785394-8A5C-3653-67E9-00A4AD633444}"/>
              </a:ext>
            </a:extLst>
          </p:cNvPr>
          <p:cNvPicPr>
            <a:picLocks noChangeAspect="1"/>
          </p:cNvPicPr>
          <p:nvPr/>
        </p:nvPicPr>
        <p:blipFill>
          <a:blip r:embed="rId4"/>
          <a:stretch>
            <a:fillRect/>
          </a:stretch>
        </p:blipFill>
        <p:spPr>
          <a:xfrm>
            <a:off x="0" y="0"/>
            <a:ext cx="12192000" cy="6858000"/>
          </a:xfrm>
          <a:prstGeom prst="rect">
            <a:avLst/>
          </a:prstGeom>
        </p:spPr>
      </p:pic>
      <p:sp>
        <p:nvSpPr>
          <p:cNvPr id="3" name="Rectangle 2"/>
          <p:cNvSpPr/>
          <p:nvPr/>
        </p:nvSpPr>
        <p:spPr>
          <a:xfrm>
            <a:off x="6360160" y="3718560"/>
            <a:ext cx="1158240" cy="49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811209"/>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952231-F5F2-81CD-715C-522F31EBEEC9}"/>
              </a:ext>
            </a:extLst>
          </p:cNvPr>
          <p:cNvPicPr>
            <a:picLocks noChangeAspect="1"/>
          </p:cNvPicPr>
          <p:nvPr/>
        </p:nvPicPr>
        <p:blipFill>
          <a:blip r:embed="rId3"/>
          <a:stretch>
            <a:fillRect/>
          </a:stretch>
        </p:blipFill>
        <p:spPr>
          <a:xfrm>
            <a:off x="5243556" y="0"/>
            <a:ext cx="6948444" cy="5714014"/>
          </a:xfrm>
          <a:prstGeom prst="rect">
            <a:avLst/>
          </a:prstGeom>
        </p:spPr>
      </p:pic>
      <p:pic>
        <p:nvPicPr>
          <p:cNvPr id="5" name="Picture 4">
            <a:extLst>
              <a:ext uri="{FF2B5EF4-FFF2-40B4-BE49-F238E27FC236}">
                <a16:creationId xmlns:a16="http://schemas.microsoft.com/office/drawing/2014/main" id="{BBDC9A84-392E-1AFD-E95F-701CC559407D}"/>
              </a:ext>
            </a:extLst>
          </p:cNvPr>
          <p:cNvPicPr>
            <a:picLocks noChangeAspect="1"/>
          </p:cNvPicPr>
          <p:nvPr/>
        </p:nvPicPr>
        <p:blipFill>
          <a:blip r:embed="rId4"/>
          <a:stretch>
            <a:fillRect/>
          </a:stretch>
        </p:blipFill>
        <p:spPr>
          <a:xfrm>
            <a:off x="5391271" y="5655096"/>
            <a:ext cx="6653015" cy="1085068"/>
          </a:xfrm>
          <a:prstGeom prst="rect">
            <a:avLst/>
          </a:prstGeom>
        </p:spPr>
      </p:pic>
      <p:cxnSp>
        <p:nvCxnSpPr>
          <p:cNvPr id="6" name="Straight Connector 5">
            <a:extLst>
              <a:ext uri="{FF2B5EF4-FFF2-40B4-BE49-F238E27FC236}">
                <a16:creationId xmlns:a16="http://schemas.microsoft.com/office/drawing/2014/main" id="{033AC92A-0BED-0E38-7782-BBB6E3EA891D}"/>
              </a:ext>
            </a:extLst>
          </p:cNvPr>
          <p:cNvCxnSpPr>
            <a:cxnSpLocks/>
          </p:cNvCxnSpPr>
          <p:nvPr/>
        </p:nvCxnSpPr>
        <p:spPr>
          <a:xfrm>
            <a:off x="5391271" y="3636390"/>
            <a:ext cx="6653015" cy="2018706"/>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865347A0-A764-7260-189D-AA20011A4F48}"/>
              </a:ext>
            </a:extLst>
          </p:cNvPr>
          <p:cNvSpPr txBox="1"/>
          <p:nvPr/>
        </p:nvSpPr>
        <p:spPr>
          <a:xfrm>
            <a:off x="83333" y="140957"/>
            <a:ext cx="4894019" cy="3046988"/>
          </a:xfrm>
          <a:prstGeom prst="rect">
            <a:avLst/>
          </a:prstGeom>
          <a:noFill/>
        </p:spPr>
        <p:txBody>
          <a:bodyPr wrap="square">
            <a:spAutoFit/>
          </a:bodyPr>
          <a:lstStyle/>
          <a:p>
            <a:r>
              <a:rPr lang="en-US" sz="1200" dirty="0">
                <a:effectLst/>
                <a:latin typeface="Segoe UI" panose="020B0502040204020203" pitchFamily="34" charset="0"/>
              </a:rPr>
              <a:t>Report your Suspicions!</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We know that things can and do go wrong with our security occasionally.</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However, the faster you report an incident, the faster the Cybersecurity team can contain it. If you know or just suspect something has gone wrong, following the incident reporting process can make a huge difference to how Orbia is impacted.</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Just one example of this is phishing. If you receive a phishing email and report it, it allows the Cybersecurity team to take measures to proactively identify and block similar attempts across the rest of our network. By reporting the email you are protecting yourself, Orbia and your colleagues from a phishing attack.</a:t>
            </a:r>
            <a:endParaRPr lang="en-US" sz="1200" dirty="0">
              <a:effectLst/>
              <a:latin typeface="Arial" panose="020B0604020202020204" pitchFamily="34" charset="0"/>
            </a:endParaRPr>
          </a:p>
        </p:txBody>
      </p:sp>
      <p:cxnSp>
        <p:nvCxnSpPr>
          <p:cNvPr id="2" name="Straight Connector 1">
            <a:extLst>
              <a:ext uri="{FF2B5EF4-FFF2-40B4-BE49-F238E27FC236}">
                <a16:creationId xmlns:a16="http://schemas.microsoft.com/office/drawing/2014/main" id="{7E607FD4-F4B1-9436-FDBE-09E37866CC2B}"/>
              </a:ext>
            </a:extLst>
          </p:cNvPr>
          <p:cNvCxnSpPr>
            <a:cxnSpLocks/>
          </p:cNvCxnSpPr>
          <p:nvPr/>
        </p:nvCxnSpPr>
        <p:spPr>
          <a:xfrm>
            <a:off x="5391270" y="2419647"/>
            <a:ext cx="2975490" cy="80196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409FABA2-A07E-5F13-D2C9-451634D65C6A}"/>
              </a:ext>
            </a:extLst>
          </p:cNvPr>
          <p:cNvCxnSpPr>
            <a:cxnSpLocks/>
          </p:cNvCxnSpPr>
          <p:nvPr/>
        </p:nvCxnSpPr>
        <p:spPr>
          <a:xfrm flipH="1">
            <a:off x="5315070" y="2360729"/>
            <a:ext cx="3199404" cy="953971"/>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494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F175A-D6F6-1A28-6104-DFC866D0D9F2}"/>
              </a:ext>
            </a:extLst>
          </p:cNvPr>
          <p:cNvPicPr>
            <a:picLocks noChangeAspect="1"/>
          </p:cNvPicPr>
          <p:nvPr/>
        </p:nvPicPr>
        <p:blipFill>
          <a:blip r:embed="rId3"/>
          <a:stretch>
            <a:fillRect/>
          </a:stretch>
        </p:blipFill>
        <p:spPr>
          <a:xfrm>
            <a:off x="3408279" y="0"/>
            <a:ext cx="6699683" cy="4849353"/>
          </a:xfrm>
          <a:prstGeom prst="rect">
            <a:avLst/>
          </a:prstGeom>
        </p:spPr>
      </p:pic>
      <p:pic>
        <p:nvPicPr>
          <p:cNvPr id="5" name="Picture 4">
            <a:extLst>
              <a:ext uri="{FF2B5EF4-FFF2-40B4-BE49-F238E27FC236}">
                <a16:creationId xmlns:a16="http://schemas.microsoft.com/office/drawing/2014/main" id="{8C328A91-B3CF-C8E9-DA48-A391BC46A3C8}"/>
              </a:ext>
            </a:extLst>
          </p:cNvPr>
          <p:cNvPicPr>
            <a:picLocks noChangeAspect="1"/>
          </p:cNvPicPr>
          <p:nvPr/>
        </p:nvPicPr>
        <p:blipFill>
          <a:blip r:embed="rId4"/>
          <a:stretch>
            <a:fillRect/>
          </a:stretch>
        </p:blipFill>
        <p:spPr>
          <a:xfrm>
            <a:off x="3408279" y="4528840"/>
            <a:ext cx="6699682" cy="2164223"/>
          </a:xfrm>
          <a:prstGeom prst="rect">
            <a:avLst/>
          </a:prstGeom>
        </p:spPr>
      </p:pic>
      <p:pic>
        <p:nvPicPr>
          <p:cNvPr id="7" name="Picture 6">
            <a:extLst>
              <a:ext uri="{FF2B5EF4-FFF2-40B4-BE49-F238E27FC236}">
                <a16:creationId xmlns:a16="http://schemas.microsoft.com/office/drawing/2014/main" id="{364E9A9E-479F-D344-DCA8-5B4EEA239DE1}"/>
              </a:ext>
            </a:extLst>
          </p:cNvPr>
          <p:cNvPicPr>
            <a:picLocks noChangeAspect="1"/>
          </p:cNvPicPr>
          <p:nvPr/>
        </p:nvPicPr>
        <p:blipFill>
          <a:blip r:embed="rId5"/>
          <a:stretch>
            <a:fillRect/>
          </a:stretch>
        </p:blipFill>
        <p:spPr>
          <a:xfrm>
            <a:off x="0" y="5476235"/>
            <a:ext cx="5573987" cy="1381765"/>
          </a:xfrm>
          <a:prstGeom prst="rect">
            <a:avLst/>
          </a:prstGeom>
        </p:spPr>
      </p:pic>
      <p:cxnSp>
        <p:nvCxnSpPr>
          <p:cNvPr id="8" name="Straight Connector 7">
            <a:extLst>
              <a:ext uri="{FF2B5EF4-FFF2-40B4-BE49-F238E27FC236}">
                <a16:creationId xmlns:a16="http://schemas.microsoft.com/office/drawing/2014/main" id="{D5684045-7364-F279-A05C-C36791BFE655}"/>
              </a:ext>
            </a:extLst>
          </p:cNvPr>
          <p:cNvCxnSpPr>
            <a:cxnSpLocks/>
          </p:cNvCxnSpPr>
          <p:nvPr/>
        </p:nvCxnSpPr>
        <p:spPr>
          <a:xfrm>
            <a:off x="3408278" y="4601598"/>
            <a:ext cx="6653015" cy="2018706"/>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5D834D6-6BB7-2F72-E645-197CD3E02E59}"/>
              </a:ext>
            </a:extLst>
          </p:cNvPr>
          <p:cNvSpPr txBox="1"/>
          <p:nvPr/>
        </p:nvSpPr>
        <p:spPr>
          <a:xfrm>
            <a:off x="181954" y="199772"/>
            <a:ext cx="2872330" cy="2862322"/>
          </a:xfrm>
          <a:prstGeom prst="rect">
            <a:avLst/>
          </a:prstGeom>
          <a:noFill/>
        </p:spPr>
        <p:txBody>
          <a:bodyPr wrap="square">
            <a:spAutoFit/>
          </a:bodyPr>
          <a:lstStyle/>
          <a:p>
            <a:r>
              <a:rPr lang="en-US" sz="1200" dirty="0">
                <a:effectLst/>
                <a:latin typeface="Segoe UI" panose="020B0502040204020203" pitchFamily="34" charset="0"/>
              </a:rPr>
              <a:t>Secure Information and Systems</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Do you know how to handle and properly manage </a:t>
            </a:r>
            <a:r>
              <a:rPr lang="en-US" sz="1200" dirty="0" err="1">
                <a:effectLst/>
                <a:latin typeface="Segoe UI" panose="020B0502040204020203" pitchFamily="34" charset="0"/>
              </a:rPr>
              <a:t>Orbia’s</a:t>
            </a:r>
            <a:r>
              <a:rPr lang="en-US" sz="1200" dirty="0">
                <a:effectLst/>
                <a:latin typeface="Segoe UI" panose="020B0502040204020203" pitchFamily="34" charset="0"/>
              </a:rPr>
              <a:t> information and systems? Secure information and systems is all about some basic steps you can take to keep our information and IT systems secure. You must always follow the guidance provided in the policies below in the normal course of business while using Orbia IT equipment or handling Orbia information:</a:t>
            </a:r>
            <a:endParaRPr lang="en-US" sz="1200" dirty="0">
              <a:effectLst/>
              <a:latin typeface="Arial" panose="020B0604020202020204" pitchFamily="34" charset="0"/>
            </a:endParaRPr>
          </a:p>
        </p:txBody>
      </p:sp>
      <p:sp>
        <p:nvSpPr>
          <p:cNvPr id="12" name="TextBox 11">
            <a:extLst>
              <a:ext uri="{FF2B5EF4-FFF2-40B4-BE49-F238E27FC236}">
                <a16:creationId xmlns:a16="http://schemas.microsoft.com/office/drawing/2014/main" id="{C692FE80-031A-01D2-EC56-12D68842D593}"/>
              </a:ext>
            </a:extLst>
          </p:cNvPr>
          <p:cNvSpPr txBox="1"/>
          <p:nvPr/>
        </p:nvSpPr>
        <p:spPr>
          <a:xfrm>
            <a:off x="181954" y="2972882"/>
            <a:ext cx="2950100" cy="1323439"/>
          </a:xfrm>
          <a:prstGeom prst="rect">
            <a:avLst/>
          </a:prstGeom>
          <a:noFill/>
        </p:spPr>
        <p:txBody>
          <a:bodyPr wrap="square">
            <a:spAutoFit/>
          </a:bodyPr>
          <a:lstStyle/>
          <a:p>
            <a:r>
              <a:rPr lang="en-US" sz="1000" dirty="0" err="1">
                <a:effectLst/>
                <a:latin typeface="Segoe UI" panose="020B0502040204020203" pitchFamily="34" charset="0"/>
              </a:rPr>
              <a:t>Orbia’s</a:t>
            </a:r>
            <a:r>
              <a:rPr lang="en-US" sz="1000" dirty="0">
                <a:effectLst/>
                <a:latin typeface="Segoe UI" panose="020B0502040204020203" pitchFamily="34" charset="0"/>
              </a:rPr>
              <a:t> Acceptable Use Policy governs the acceptable use of Orbia information resources and systems used to support the business globally. It outlines user responsibilities in exercising good judgment regarding appropriate and secure use of these services in accordance with </a:t>
            </a:r>
            <a:r>
              <a:rPr lang="en-US" sz="1000" dirty="0" err="1">
                <a:effectLst/>
                <a:latin typeface="Segoe UI" panose="020B0502040204020203" pitchFamily="34" charset="0"/>
              </a:rPr>
              <a:t>Orbia’s</a:t>
            </a:r>
            <a:r>
              <a:rPr lang="en-US" sz="1000" dirty="0">
                <a:effectLst/>
                <a:latin typeface="Segoe UI" panose="020B0502040204020203" pitchFamily="34" charset="0"/>
              </a:rPr>
              <a:t> Code of Ethics, policies, standards, and applicable laws and regulations.</a:t>
            </a:r>
            <a:endParaRPr lang="en-US" sz="1000" dirty="0"/>
          </a:p>
        </p:txBody>
      </p:sp>
      <p:sp>
        <p:nvSpPr>
          <p:cNvPr id="14" name="TextBox 13">
            <a:extLst>
              <a:ext uri="{FF2B5EF4-FFF2-40B4-BE49-F238E27FC236}">
                <a16:creationId xmlns:a16="http://schemas.microsoft.com/office/drawing/2014/main" id="{522730CE-B22C-4A12-520F-3FFC2B70B1F3}"/>
              </a:ext>
            </a:extLst>
          </p:cNvPr>
          <p:cNvSpPr txBox="1"/>
          <p:nvPr/>
        </p:nvSpPr>
        <p:spPr>
          <a:xfrm>
            <a:off x="201058" y="4360997"/>
            <a:ext cx="2950100" cy="1169551"/>
          </a:xfrm>
          <a:prstGeom prst="rect">
            <a:avLst/>
          </a:prstGeom>
          <a:noFill/>
        </p:spPr>
        <p:txBody>
          <a:bodyPr wrap="square">
            <a:spAutoFit/>
          </a:bodyPr>
          <a:lstStyle>
            <a:defPPr>
              <a:defRPr lang="en-US"/>
            </a:defPPr>
            <a:lvl1pPr>
              <a:defRPr sz="1000">
                <a:effectLst/>
                <a:latin typeface="Segoe UI" panose="020B0502040204020203" pitchFamily="34" charset="0"/>
              </a:defRPr>
            </a:lvl1pPr>
          </a:lstStyle>
          <a:p>
            <a:r>
              <a:rPr lang="en-US" dirty="0" err="1"/>
              <a:t>Orbia’s</a:t>
            </a:r>
            <a:r>
              <a:rPr lang="en-US" dirty="0"/>
              <a:t> Global Data Privacy Policy sets out the ways in which Orbia and its subsidiaries seek to comply with Data Privacy Laws as they apply to the Processing of Personal Data. It outlines the rules we must all follow in the course of our work to enable Orbia to fulfill its obligation to protect Personal Data.</a:t>
            </a:r>
          </a:p>
        </p:txBody>
      </p:sp>
    </p:spTree>
    <p:extLst>
      <p:ext uri="{BB962C8B-B14F-4D97-AF65-F5344CB8AC3E}">
        <p14:creationId xmlns:p14="http://schemas.microsoft.com/office/powerpoint/2010/main" val="276288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314A6-6E99-3026-2D63-EA928A6D6D7B}"/>
              </a:ext>
            </a:extLst>
          </p:cNvPr>
          <p:cNvPicPr>
            <a:picLocks noChangeAspect="1"/>
          </p:cNvPicPr>
          <p:nvPr/>
        </p:nvPicPr>
        <p:blipFill>
          <a:blip r:embed="rId4"/>
          <a:stretch>
            <a:fillRect/>
          </a:stretch>
        </p:blipFill>
        <p:spPr>
          <a:xfrm>
            <a:off x="666750" y="42862"/>
            <a:ext cx="10858500" cy="6772275"/>
          </a:xfrm>
          <a:prstGeom prst="rect">
            <a:avLst/>
          </a:prstGeom>
        </p:spPr>
      </p:pic>
    </p:spTree>
    <p:extLst>
      <p:ext uri="{BB962C8B-B14F-4D97-AF65-F5344CB8AC3E}">
        <p14:creationId xmlns:p14="http://schemas.microsoft.com/office/powerpoint/2010/main" val="179126864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EBB652-059E-C5A9-66EB-06D8CE0BBF0F}"/>
              </a:ext>
            </a:extLst>
          </p:cNvPr>
          <p:cNvPicPr>
            <a:picLocks noChangeAspect="1"/>
          </p:cNvPicPr>
          <p:nvPr/>
        </p:nvPicPr>
        <p:blipFill>
          <a:blip r:embed="rId3"/>
          <a:stretch>
            <a:fillRect/>
          </a:stretch>
        </p:blipFill>
        <p:spPr>
          <a:xfrm>
            <a:off x="4260915" y="0"/>
            <a:ext cx="7921027" cy="6858000"/>
          </a:xfrm>
          <a:prstGeom prst="rect">
            <a:avLst/>
          </a:prstGeom>
        </p:spPr>
      </p:pic>
      <p:cxnSp>
        <p:nvCxnSpPr>
          <p:cNvPr id="4" name="Straight Connector 3">
            <a:extLst>
              <a:ext uri="{FF2B5EF4-FFF2-40B4-BE49-F238E27FC236}">
                <a16:creationId xmlns:a16="http://schemas.microsoft.com/office/drawing/2014/main" id="{27A9D5B4-5111-1369-502F-AD8FB8ACBD44}"/>
              </a:ext>
            </a:extLst>
          </p:cNvPr>
          <p:cNvCxnSpPr>
            <a:cxnSpLocks/>
          </p:cNvCxnSpPr>
          <p:nvPr/>
        </p:nvCxnSpPr>
        <p:spPr>
          <a:xfrm>
            <a:off x="4516694" y="3271101"/>
            <a:ext cx="7409468" cy="226243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A3418DFF-0AE4-A92E-9FBD-845B5536DD84}"/>
              </a:ext>
            </a:extLst>
          </p:cNvPr>
          <p:cNvSpPr txBox="1"/>
          <p:nvPr/>
        </p:nvSpPr>
        <p:spPr>
          <a:xfrm>
            <a:off x="0" y="0"/>
            <a:ext cx="4260915" cy="2492990"/>
          </a:xfrm>
          <a:prstGeom prst="rect">
            <a:avLst/>
          </a:prstGeom>
          <a:noFill/>
        </p:spPr>
        <p:txBody>
          <a:bodyPr wrap="square">
            <a:spAutoFit/>
          </a:bodyPr>
          <a:lstStyle/>
          <a:p>
            <a:r>
              <a:rPr lang="en-US" sz="1200" dirty="0">
                <a:effectLst/>
                <a:latin typeface="Segoe UI" panose="020B0502040204020203" pitchFamily="34" charset="0"/>
              </a:rPr>
              <a:t>Keep Safe Online</a:t>
            </a:r>
            <a:br>
              <a:rPr lang="en-US" sz="1200" dirty="0">
                <a:effectLst/>
                <a:latin typeface="Segoe UI" panose="020B0502040204020203" pitchFamily="34" charset="0"/>
              </a:rPr>
            </a:br>
            <a:r>
              <a:rPr lang="en-US" sz="1200" dirty="0">
                <a:effectLst/>
                <a:latin typeface="Segoe UI" panose="020B0502040204020203" pitchFamily="34" charset="0"/>
              </a:rPr>
              <a:t>Video scenario</a:t>
            </a: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There’s almost no limit to what you can do online. The Internet makes it possible to quickly find information, communicate with people around the world, manage your finances, shop from home, listen to music, watch videos and much, much more.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But the Internet can be a risky place; exposing us and our information to a number of risks including viruses, phishing attempts, and cybercriminals trying to access our information or steal our identity.</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79848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491A9-8F3B-AF20-EE04-4D865660ED4F}"/>
              </a:ext>
            </a:extLst>
          </p:cNvPr>
          <p:cNvPicPr>
            <a:picLocks noChangeAspect="1"/>
          </p:cNvPicPr>
          <p:nvPr/>
        </p:nvPicPr>
        <p:blipFill>
          <a:blip r:embed="rId4"/>
          <a:stretch>
            <a:fillRect/>
          </a:stretch>
        </p:blipFill>
        <p:spPr>
          <a:xfrm>
            <a:off x="909637" y="0"/>
            <a:ext cx="10372725" cy="6610350"/>
          </a:xfrm>
          <a:prstGeom prst="rect">
            <a:avLst/>
          </a:prstGeom>
        </p:spPr>
      </p:pic>
    </p:spTree>
    <p:extLst>
      <p:ext uri="{BB962C8B-B14F-4D97-AF65-F5344CB8AC3E}">
        <p14:creationId xmlns:p14="http://schemas.microsoft.com/office/powerpoint/2010/main" val="327547554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45869-C4B4-A10F-50E8-B8C666072C9C}"/>
              </a:ext>
            </a:extLst>
          </p:cNvPr>
          <p:cNvPicPr>
            <a:picLocks noChangeAspect="1"/>
          </p:cNvPicPr>
          <p:nvPr/>
        </p:nvPicPr>
        <p:blipFill>
          <a:blip r:embed="rId3"/>
          <a:stretch>
            <a:fillRect/>
          </a:stretch>
        </p:blipFill>
        <p:spPr>
          <a:xfrm>
            <a:off x="-164330" y="0"/>
            <a:ext cx="8259745" cy="6858000"/>
          </a:xfrm>
          <a:prstGeom prst="rect">
            <a:avLst/>
          </a:prstGeom>
        </p:spPr>
      </p:pic>
      <p:cxnSp>
        <p:nvCxnSpPr>
          <p:cNvPr id="4" name="Straight Connector 3">
            <a:extLst>
              <a:ext uri="{FF2B5EF4-FFF2-40B4-BE49-F238E27FC236}">
                <a16:creationId xmlns:a16="http://schemas.microsoft.com/office/drawing/2014/main" id="{D134CBCB-E472-9A81-576A-DA88A0047F4D}"/>
              </a:ext>
            </a:extLst>
          </p:cNvPr>
          <p:cNvCxnSpPr>
            <a:cxnSpLocks/>
          </p:cNvCxnSpPr>
          <p:nvPr/>
        </p:nvCxnSpPr>
        <p:spPr>
          <a:xfrm>
            <a:off x="260808" y="3242821"/>
            <a:ext cx="7409468" cy="226243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084E45E0-AD8F-09D7-7880-5B0FD3363E82}"/>
              </a:ext>
            </a:extLst>
          </p:cNvPr>
          <p:cNvSpPr txBox="1"/>
          <p:nvPr/>
        </p:nvSpPr>
        <p:spPr>
          <a:xfrm>
            <a:off x="8616099" y="718150"/>
            <a:ext cx="3370082" cy="2308324"/>
          </a:xfrm>
          <a:prstGeom prst="rect">
            <a:avLst/>
          </a:prstGeom>
          <a:noFill/>
        </p:spPr>
        <p:txBody>
          <a:bodyPr wrap="square">
            <a:spAutoFit/>
          </a:bodyPr>
          <a:lstStyle/>
          <a:p>
            <a:r>
              <a:rPr lang="en-US" sz="1200" dirty="0">
                <a:effectLst/>
                <a:latin typeface="Segoe UI" panose="020B0502040204020203" pitchFamily="34" charset="0"/>
              </a:rPr>
              <a:t>Stay Cyber Safe at Home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Your home may be your secure place to be, but it doesn’t mean its cyber safe.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When you are working from home you should be vigilant and follow the same security guidance as if you were in the office. Ensure that you always connect over a secure network and via approved and authorized VPN.</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17089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1DF63-FE2A-CE55-8A09-5DBD2417E590}"/>
              </a:ext>
            </a:extLst>
          </p:cNvPr>
          <p:cNvPicPr>
            <a:picLocks noChangeAspect="1"/>
          </p:cNvPicPr>
          <p:nvPr/>
        </p:nvPicPr>
        <p:blipFill>
          <a:blip r:embed="rId4"/>
          <a:stretch>
            <a:fillRect/>
          </a:stretch>
        </p:blipFill>
        <p:spPr>
          <a:xfrm>
            <a:off x="876300" y="95250"/>
            <a:ext cx="10439400" cy="6667500"/>
          </a:xfrm>
          <a:prstGeom prst="rect">
            <a:avLst/>
          </a:prstGeom>
        </p:spPr>
      </p:pic>
    </p:spTree>
    <p:extLst>
      <p:ext uri="{BB962C8B-B14F-4D97-AF65-F5344CB8AC3E}">
        <p14:creationId xmlns:p14="http://schemas.microsoft.com/office/powerpoint/2010/main" val="2364948340"/>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BC71BB-8382-41BC-2A52-76D2F96FBAB9}"/>
              </a:ext>
            </a:extLst>
          </p:cNvPr>
          <p:cNvPicPr>
            <a:picLocks noChangeAspect="1"/>
          </p:cNvPicPr>
          <p:nvPr/>
        </p:nvPicPr>
        <p:blipFill>
          <a:blip r:embed="rId3"/>
          <a:stretch>
            <a:fillRect/>
          </a:stretch>
        </p:blipFill>
        <p:spPr>
          <a:xfrm>
            <a:off x="3846942" y="0"/>
            <a:ext cx="8136864" cy="6858000"/>
          </a:xfrm>
          <a:prstGeom prst="rect">
            <a:avLst/>
          </a:prstGeom>
        </p:spPr>
      </p:pic>
      <p:cxnSp>
        <p:nvCxnSpPr>
          <p:cNvPr id="6" name="Straight Connector 5">
            <a:extLst>
              <a:ext uri="{FF2B5EF4-FFF2-40B4-BE49-F238E27FC236}">
                <a16:creationId xmlns:a16="http://schemas.microsoft.com/office/drawing/2014/main" id="{E8FE0E29-DBC1-0C76-E98A-F9FB5F2A86E9}"/>
              </a:ext>
            </a:extLst>
          </p:cNvPr>
          <p:cNvCxnSpPr>
            <a:cxnSpLocks/>
          </p:cNvCxnSpPr>
          <p:nvPr/>
        </p:nvCxnSpPr>
        <p:spPr>
          <a:xfrm>
            <a:off x="4055098" y="3271102"/>
            <a:ext cx="7720552" cy="226243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639551B2-5FE7-5A00-35A1-A0B76CCA29DD}"/>
              </a:ext>
            </a:extLst>
          </p:cNvPr>
          <p:cNvSpPr txBox="1"/>
          <p:nvPr/>
        </p:nvSpPr>
        <p:spPr>
          <a:xfrm>
            <a:off x="304015" y="374423"/>
            <a:ext cx="3099061" cy="2308324"/>
          </a:xfrm>
          <a:prstGeom prst="rect">
            <a:avLst/>
          </a:prstGeom>
          <a:noFill/>
        </p:spPr>
        <p:txBody>
          <a:bodyPr wrap="square">
            <a:spAutoFit/>
          </a:bodyPr>
          <a:lstStyle/>
          <a:p>
            <a:r>
              <a:rPr lang="en-US" sz="1200" dirty="0">
                <a:effectLst/>
                <a:latin typeface="Segoe UI" panose="020B0502040204020203" pitchFamily="34" charset="0"/>
              </a:rPr>
              <a:t>Work Securely on the Move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Technology gives us the ability to stay online whenever and wherever we are, but we need to stay secure while doing so.</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The global nature of our roles at Orbia means we frequently need to work while on the move – so it’s essential we know how to do it securely.</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2323808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99FB9F-81AF-CF8F-3573-65B65620FC7C}"/>
              </a:ext>
            </a:extLst>
          </p:cNvPr>
          <p:cNvPicPr>
            <a:picLocks noChangeAspect="1"/>
          </p:cNvPicPr>
          <p:nvPr/>
        </p:nvPicPr>
        <p:blipFill>
          <a:blip r:embed="rId4"/>
          <a:stretch>
            <a:fillRect/>
          </a:stretch>
        </p:blipFill>
        <p:spPr>
          <a:xfrm>
            <a:off x="347663" y="295275"/>
            <a:ext cx="8173544" cy="4455834"/>
          </a:xfrm>
          <a:prstGeom prst="rect">
            <a:avLst/>
          </a:prstGeom>
        </p:spPr>
      </p:pic>
      <p:sp>
        <p:nvSpPr>
          <p:cNvPr id="5" name="TextBox 4">
            <a:extLst>
              <a:ext uri="{FF2B5EF4-FFF2-40B4-BE49-F238E27FC236}">
                <a16:creationId xmlns:a16="http://schemas.microsoft.com/office/drawing/2014/main" id="{B5B8ACDF-B8E5-CEBB-4DE5-302BFBF87ADC}"/>
              </a:ext>
            </a:extLst>
          </p:cNvPr>
          <p:cNvSpPr txBox="1"/>
          <p:nvPr/>
        </p:nvSpPr>
        <p:spPr>
          <a:xfrm>
            <a:off x="464271" y="4734342"/>
            <a:ext cx="6094428" cy="2123658"/>
          </a:xfrm>
          <a:prstGeom prst="rect">
            <a:avLst/>
          </a:prstGeom>
          <a:noFill/>
        </p:spPr>
        <p:txBody>
          <a:bodyPr wrap="square">
            <a:spAutoFit/>
          </a:bodyPr>
          <a:lstStyle/>
          <a:p>
            <a:r>
              <a:rPr lang="en-US" sz="1200" dirty="0">
                <a:effectLst/>
                <a:latin typeface="Segoe UI" panose="020B0502040204020203" pitchFamily="34" charset="0"/>
              </a:rPr>
              <a:t>Key Takeaways</a:t>
            </a:r>
            <a:br>
              <a:rPr lang="en-US" sz="1200" dirty="0">
                <a:effectLst/>
                <a:latin typeface="Segoe UI" panose="020B0502040204020203" pitchFamily="34" charset="0"/>
              </a:rPr>
            </a:br>
            <a:r>
              <a:rPr lang="en-US" sz="1200" dirty="0">
                <a:effectLst/>
                <a:latin typeface="Segoe UI" panose="020B0502040204020203" pitchFamily="34" charset="0"/>
              </a:rPr>
              <a:t>VISIT AND BOOKMARK CYBERSECURITY HUB (CSH) - The Cybersecurity Hub is your one-stop-shop for all cybersecurity information including:</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Cybersecurity Standards and Policies</a:t>
            </a:r>
            <a:br>
              <a:rPr lang="en-US" sz="1200" dirty="0">
                <a:effectLst/>
                <a:latin typeface="Segoe UI" panose="020B0502040204020203" pitchFamily="34" charset="0"/>
              </a:rPr>
            </a:br>
            <a:r>
              <a:rPr lang="en-US" sz="1200" dirty="0">
                <a:effectLst/>
                <a:latin typeface="Segoe UI" panose="020B0502040204020203" pitchFamily="34" charset="0"/>
              </a:rPr>
              <a:t>Engaging with the Cybersecurity team</a:t>
            </a:r>
            <a:br>
              <a:rPr lang="en-US" sz="1200" dirty="0">
                <a:effectLst/>
                <a:latin typeface="Segoe UI" panose="020B0502040204020203" pitchFamily="34" charset="0"/>
              </a:rPr>
            </a:br>
            <a:r>
              <a:rPr lang="en-US" sz="1200" dirty="0">
                <a:effectLst/>
                <a:latin typeface="Segoe UI" panose="020B0502040204020203" pitchFamily="34" charset="0"/>
              </a:rPr>
              <a:t>Reporting security incidents</a:t>
            </a:r>
            <a:br>
              <a:rPr lang="en-US" sz="1200" dirty="0">
                <a:effectLst/>
                <a:latin typeface="Segoe UI" panose="020B0502040204020203" pitchFamily="34" charset="0"/>
              </a:rPr>
            </a:br>
            <a:r>
              <a:rPr lang="en-US" sz="1200" dirty="0">
                <a:effectLst/>
                <a:latin typeface="Segoe UI" panose="020B0502040204020203" pitchFamily="34" charset="0"/>
              </a:rPr>
              <a:t>Cyber Essentials and much more</a:t>
            </a:r>
            <a:br>
              <a:rPr lang="en-US" sz="1200" dirty="0">
                <a:effectLst/>
                <a:latin typeface="Segoe UI" panose="020B0502040204020203" pitchFamily="34" charset="0"/>
              </a:rPr>
            </a:br>
            <a:r>
              <a:rPr lang="en-US" sz="1200" dirty="0">
                <a:effectLst/>
                <a:latin typeface="Segoe UI" panose="020B0502040204020203" pitchFamily="34" charset="0"/>
              </a:rPr>
              <a:t>Completed </a:t>
            </a:r>
            <a:br>
              <a:rPr lang="en-US" sz="1200" dirty="0">
                <a:effectLst/>
                <a:latin typeface="Segoe UI" panose="020B0502040204020203" pitchFamily="34" charset="0"/>
              </a:rPr>
            </a:br>
            <a:r>
              <a:rPr lang="en-US" sz="1200" dirty="0">
                <a:effectLst/>
                <a:latin typeface="Segoe UI" panose="020B0502040204020203" pitchFamily="34" charset="0"/>
              </a:rPr>
              <a:t>You may access the links to important resources under the “Resources” tab on the top right corner (bookmark them to review in detail).</a:t>
            </a:r>
            <a:endParaRPr lang="en-US" sz="1200" dirty="0">
              <a:effectLst/>
              <a:latin typeface="Arial" panose="020B0604020202020204" pitchFamily="34" charset="0"/>
            </a:endParaRPr>
          </a:p>
        </p:txBody>
      </p:sp>
      <p:sp>
        <p:nvSpPr>
          <p:cNvPr id="4" name="Rectangle 3"/>
          <p:cNvSpPr/>
          <p:nvPr/>
        </p:nvSpPr>
        <p:spPr>
          <a:xfrm>
            <a:off x="3434080" y="1107440"/>
            <a:ext cx="396240" cy="172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0160" y="2997200"/>
            <a:ext cx="1016000" cy="111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770276"/>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EAA3C-9C58-2D6B-E9E7-80910F24E16F}"/>
              </a:ext>
            </a:extLst>
          </p:cNvPr>
          <p:cNvPicPr>
            <a:picLocks noChangeAspect="1"/>
          </p:cNvPicPr>
          <p:nvPr/>
        </p:nvPicPr>
        <p:blipFill>
          <a:blip r:embed="rId4"/>
          <a:stretch>
            <a:fillRect/>
          </a:stretch>
        </p:blipFill>
        <p:spPr>
          <a:xfrm>
            <a:off x="37255" y="0"/>
            <a:ext cx="6650158" cy="4979556"/>
          </a:xfrm>
          <a:prstGeom prst="rect">
            <a:avLst/>
          </a:prstGeom>
        </p:spPr>
      </p:pic>
      <p:sp>
        <p:nvSpPr>
          <p:cNvPr id="9" name="TextBox 8">
            <a:extLst>
              <a:ext uri="{FF2B5EF4-FFF2-40B4-BE49-F238E27FC236}">
                <a16:creationId xmlns:a16="http://schemas.microsoft.com/office/drawing/2014/main" id="{84AD341A-C9C3-154B-CA18-ED4D6F9167C6}"/>
              </a:ext>
            </a:extLst>
          </p:cNvPr>
          <p:cNvSpPr txBox="1"/>
          <p:nvPr/>
        </p:nvSpPr>
        <p:spPr>
          <a:xfrm>
            <a:off x="6968766" y="533262"/>
            <a:ext cx="4720471" cy="3600986"/>
          </a:xfrm>
          <a:prstGeom prst="rect">
            <a:avLst/>
          </a:prstGeom>
          <a:noFill/>
        </p:spPr>
        <p:txBody>
          <a:bodyPr wrap="square">
            <a:spAutoFit/>
          </a:bodyPr>
          <a:lstStyle/>
          <a:p>
            <a:r>
              <a:rPr lang="en-US" sz="1200" dirty="0">
                <a:effectLst/>
                <a:latin typeface="Segoe UI" panose="020B0502040204020203" pitchFamily="34" charset="0"/>
              </a:rPr>
              <a:t>In this digitally connected world technology touches every aspect of our lives, be it professional or personal.</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The digital connectivity helps us to easily collaborate with colleagues globally, shop and bank smarter. Cybercriminals always look for ways to exploit this digital connectivity. Our Cybersecurity team at Orbia has technological safeguards in place to help secure our systems and information. However, cybercriminals don’t just use technology, they target and trick people too.</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We all have an important role to play in helping protect Orbia from cyber-attacks. In this short course you will learn about:</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Cybercrime and its consequences</a:t>
            </a:r>
            <a:br>
              <a:rPr lang="en-US" sz="1200" dirty="0">
                <a:effectLst/>
                <a:latin typeface="Segoe UI" panose="020B0502040204020203" pitchFamily="34" charset="0"/>
              </a:rPr>
            </a:br>
            <a:r>
              <a:rPr lang="en-US" sz="1200" dirty="0">
                <a:effectLst/>
                <a:highlight>
                  <a:srgbClr val="FFFF00"/>
                </a:highlight>
                <a:latin typeface="Segoe UI" panose="020B0502040204020203" pitchFamily="34" charset="0"/>
              </a:rPr>
              <a:t>Cyber Essentials – the simple things you can do to keep Orbia secure</a:t>
            </a:r>
            <a:br>
              <a:rPr lang="en-US" sz="1200" dirty="0">
                <a:effectLst/>
                <a:highlight>
                  <a:srgbClr val="FFFF00"/>
                </a:highlight>
                <a:latin typeface="Segoe UI" panose="020B0502040204020203" pitchFamily="34" charset="0"/>
              </a:rPr>
            </a:br>
            <a:r>
              <a:rPr lang="en-US" sz="1200" dirty="0">
                <a:effectLst/>
                <a:latin typeface="Segoe UI" panose="020B0502040204020203" pitchFamily="34" charset="0"/>
              </a:rPr>
              <a:t>How you can play a role in protecting Orbia</a:t>
            </a: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to move to the next chapter.</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77860916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9787AE-0F1D-961B-AFC2-ECB19A61DA75}"/>
              </a:ext>
            </a:extLst>
          </p:cNvPr>
          <p:cNvPicPr>
            <a:picLocks noChangeAspect="1"/>
          </p:cNvPicPr>
          <p:nvPr/>
        </p:nvPicPr>
        <p:blipFill>
          <a:blip r:embed="rId4"/>
          <a:stretch>
            <a:fillRect/>
          </a:stretch>
        </p:blipFill>
        <p:spPr>
          <a:xfrm>
            <a:off x="943257" y="0"/>
            <a:ext cx="10305485" cy="6858000"/>
          </a:xfrm>
          <a:prstGeom prst="rect">
            <a:avLst/>
          </a:prstGeom>
        </p:spPr>
      </p:pic>
      <p:sp>
        <p:nvSpPr>
          <p:cNvPr id="4" name="Rectangle 3"/>
          <p:cNvSpPr/>
          <p:nvPr/>
        </p:nvSpPr>
        <p:spPr>
          <a:xfrm>
            <a:off x="7020560" y="833120"/>
            <a:ext cx="3119120" cy="56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72400" y="187960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44800" y="477520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44800" y="188976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01280" y="477520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6644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250625-D038-851C-A575-1AAAFC2EEE86}"/>
              </a:ext>
            </a:extLst>
          </p:cNvPr>
          <p:cNvPicPr>
            <a:picLocks noChangeAspect="1"/>
          </p:cNvPicPr>
          <p:nvPr/>
        </p:nvPicPr>
        <p:blipFill>
          <a:blip r:embed="rId4"/>
          <a:stretch>
            <a:fillRect/>
          </a:stretch>
        </p:blipFill>
        <p:spPr>
          <a:xfrm>
            <a:off x="150829" y="1718533"/>
            <a:ext cx="12192000" cy="4348976"/>
          </a:xfrm>
          <a:prstGeom prst="rect">
            <a:avLst/>
          </a:prstGeom>
        </p:spPr>
      </p:pic>
      <p:sp>
        <p:nvSpPr>
          <p:cNvPr id="5" name="TextBox 4">
            <a:extLst>
              <a:ext uri="{FF2B5EF4-FFF2-40B4-BE49-F238E27FC236}">
                <a16:creationId xmlns:a16="http://schemas.microsoft.com/office/drawing/2014/main" id="{B640A339-33F4-C5D1-0E3B-AB0F07A2E419}"/>
              </a:ext>
            </a:extLst>
          </p:cNvPr>
          <p:cNvSpPr txBox="1"/>
          <p:nvPr/>
        </p:nvSpPr>
        <p:spPr>
          <a:xfrm>
            <a:off x="643379" y="697831"/>
            <a:ext cx="10395408" cy="646331"/>
          </a:xfrm>
          <a:prstGeom prst="rect">
            <a:avLst/>
          </a:prstGeom>
          <a:noFill/>
        </p:spPr>
        <p:txBody>
          <a:bodyPr wrap="square">
            <a:spAutoFit/>
          </a:bodyPr>
          <a:lstStyle/>
          <a:p>
            <a:r>
              <a:rPr lang="en-US" sz="1800" dirty="0">
                <a:effectLst/>
                <a:latin typeface="Segoe UI" panose="020B0502040204020203" pitchFamily="34" charset="0"/>
              </a:rPr>
              <a:t>In the next chapter you will learn about our 6 Cyber Essentials – the simple things you can do to keep Orbia secure from cybercrime.</a:t>
            </a:r>
            <a:endParaRPr lang="en-US" sz="1400" dirty="0">
              <a:effectLst/>
              <a:latin typeface="Arial" panose="020B0604020202020204" pitchFamily="34" charset="0"/>
            </a:endParaRPr>
          </a:p>
        </p:txBody>
      </p:sp>
      <p:sp>
        <p:nvSpPr>
          <p:cNvPr id="6" name="Rectangle 5"/>
          <p:cNvSpPr/>
          <p:nvPr/>
        </p:nvSpPr>
        <p:spPr>
          <a:xfrm>
            <a:off x="643379" y="2357120"/>
            <a:ext cx="9333741" cy="294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3379" y="2651760"/>
            <a:ext cx="993952" cy="294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0708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782A89-14AB-390C-A18B-46B08CB7CDFB}"/>
              </a:ext>
            </a:extLst>
          </p:cNvPr>
          <p:cNvPicPr>
            <a:picLocks noChangeAspect="1"/>
          </p:cNvPicPr>
          <p:nvPr/>
        </p:nvPicPr>
        <p:blipFill>
          <a:blip r:embed="rId4"/>
          <a:stretch>
            <a:fillRect/>
          </a:stretch>
        </p:blipFill>
        <p:spPr>
          <a:xfrm>
            <a:off x="0" y="461727"/>
            <a:ext cx="12192000" cy="5934545"/>
          </a:xfrm>
          <a:prstGeom prst="rect">
            <a:avLst/>
          </a:prstGeom>
        </p:spPr>
      </p:pic>
      <p:sp>
        <p:nvSpPr>
          <p:cNvPr id="4" name="Rectangle 3"/>
          <p:cNvSpPr/>
          <p:nvPr/>
        </p:nvSpPr>
        <p:spPr>
          <a:xfrm>
            <a:off x="721360" y="1148080"/>
            <a:ext cx="3119120" cy="56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FB76D3-6683-1938-F250-E7935C44894A}"/>
              </a:ext>
            </a:extLst>
          </p:cNvPr>
          <p:cNvPicPr>
            <a:picLocks noChangeAspect="1"/>
          </p:cNvPicPr>
          <p:nvPr/>
        </p:nvPicPr>
        <p:blipFill>
          <a:blip r:embed="rId5"/>
          <a:stretch>
            <a:fillRect/>
          </a:stretch>
        </p:blipFill>
        <p:spPr>
          <a:xfrm>
            <a:off x="4320540" y="-77564"/>
            <a:ext cx="7391400" cy="2070697"/>
          </a:xfrm>
          <a:prstGeom prst="rect">
            <a:avLst/>
          </a:prstGeom>
        </p:spPr>
      </p:pic>
      <p:sp>
        <p:nvSpPr>
          <p:cNvPr id="6" name="Rectangle 5">
            <a:extLst>
              <a:ext uri="{FF2B5EF4-FFF2-40B4-BE49-F238E27FC236}">
                <a16:creationId xmlns:a16="http://schemas.microsoft.com/office/drawing/2014/main" id="{31E30E09-DE2A-BCEA-19CA-3BB2CD2451EF}"/>
              </a:ext>
            </a:extLst>
          </p:cNvPr>
          <p:cNvSpPr/>
          <p:nvPr/>
        </p:nvSpPr>
        <p:spPr>
          <a:xfrm>
            <a:off x="4800600" y="565150"/>
            <a:ext cx="3119120" cy="56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a:stretch>
            <a:fillRect/>
          </a:stretch>
        </p:blipFill>
        <p:spPr>
          <a:xfrm>
            <a:off x="7759648" y="2411821"/>
            <a:ext cx="5305425" cy="6734175"/>
          </a:xfrm>
          <a:prstGeom prst="rect">
            <a:avLst/>
          </a:prstGeom>
        </p:spPr>
      </p:pic>
      <p:sp>
        <p:nvSpPr>
          <p:cNvPr id="8" name="TextBox 7"/>
          <p:cNvSpPr txBox="1"/>
          <p:nvPr/>
        </p:nvSpPr>
        <p:spPr>
          <a:xfrm>
            <a:off x="3627981" y="1347708"/>
            <a:ext cx="301686" cy="369332"/>
          </a:xfrm>
          <a:prstGeom prst="rect">
            <a:avLst/>
          </a:prstGeom>
          <a:noFill/>
        </p:spPr>
        <p:txBody>
          <a:bodyPr wrap="none" rtlCol="0">
            <a:spAutoFit/>
          </a:bodyPr>
          <a:lstStyle/>
          <a:p>
            <a:r>
              <a:rPr lang="en-US" b="1" dirty="0">
                <a:solidFill>
                  <a:srgbClr val="FF0000"/>
                </a:solidFill>
              </a:rPr>
              <a:t>1</a:t>
            </a:r>
          </a:p>
        </p:txBody>
      </p:sp>
      <p:sp>
        <p:nvSpPr>
          <p:cNvPr id="9" name="TextBox 8"/>
          <p:cNvSpPr txBox="1"/>
          <p:nvPr/>
        </p:nvSpPr>
        <p:spPr>
          <a:xfrm>
            <a:off x="6887375" y="817495"/>
            <a:ext cx="301686" cy="369332"/>
          </a:xfrm>
          <a:prstGeom prst="rect">
            <a:avLst/>
          </a:prstGeom>
          <a:noFill/>
        </p:spPr>
        <p:txBody>
          <a:bodyPr wrap="none" rtlCol="0">
            <a:spAutoFit/>
          </a:bodyPr>
          <a:lstStyle/>
          <a:p>
            <a:r>
              <a:rPr lang="en-US" b="1" dirty="0">
                <a:solidFill>
                  <a:srgbClr val="FF0000"/>
                </a:solidFill>
              </a:rPr>
              <a:t>2</a:t>
            </a:r>
          </a:p>
        </p:txBody>
      </p:sp>
      <p:sp>
        <p:nvSpPr>
          <p:cNvPr id="10" name="TextBox 9"/>
          <p:cNvSpPr txBox="1"/>
          <p:nvPr/>
        </p:nvSpPr>
        <p:spPr>
          <a:xfrm>
            <a:off x="10879271" y="6445628"/>
            <a:ext cx="301686" cy="369332"/>
          </a:xfrm>
          <a:prstGeom prst="rect">
            <a:avLst/>
          </a:prstGeom>
          <a:noFill/>
        </p:spPr>
        <p:txBody>
          <a:bodyPr wrap="none" rtlCol="0">
            <a:spAutoFit/>
          </a:bodyPr>
          <a:lstStyle/>
          <a:p>
            <a:r>
              <a:rPr lang="en-US" b="1" dirty="0">
                <a:solidFill>
                  <a:srgbClr val="FF0000"/>
                </a:solidFill>
              </a:rPr>
              <a:t>3</a:t>
            </a:r>
          </a:p>
        </p:txBody>
      </p:sp>
    </p:spTree>
    <p:extLst>
      <p:ext uri="{BB962C8B-B14F-4D97-AF65-F5344CB8AC3E}">
        <p14:creationId xmlns:p14="http://schemas.microsoft.com/office/powerpoint/2010/main" val="329840599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B022D5-5DD9-3FA5-37CC-65B77B858079}"/>
              </a:ext>
            </a:extLst>
          </p:cNvPr>
          <p:cNvPicPr>
            <a:picLocks noChangeAspect="1"/>
          </p:cNvPicPr>
          <p:nvPr/>
        </p:nvPicPr>
        <p:blipFill>
          <a:blip r:embed="rId4"/>
          <a:stretch>
            <a:fillRect/>
          </a:stretch>
        </p:blipFill>
        <p:spPr>
          <a:xfrm>
            <a:off x="1481616" y="0"/>
            <a:ext cx="9228768" cy="6858000"/>
          </a:xfrm>
          <a:prstGeom prst="rect">
            <a:avLst/>
          </a:prstGeom>
        </p:spPr>
      </p:pic>
      <p:sp>
        <p:nvSpPr>
          <p:cNvPr id="5" name="TextBox 4">
            <a:extLst>
              <a:ext uri="{FF2B5EF4-FFF2-40B4-BE49-F238E27FC236}">
                <a16:creationId xmlns:a16="http://schemas.microsoft.com/office/drawing/2014/main" id="{74C0C173-BBA9-DA2F-9890-34BA1F893F2F}"/>
              </a:ext>
            </a:extLst>
          </p:cNvPr>
          <p:cNvSpPr txBox="1"/>
          <p:nvPr/>
        </p:nvSpPr>
        <p:spPr>
          <a:xfrm>
            <a:off x="1481615" y="1309854"/>
            <a:ext cx="10037939" cy="830997"/>
          </a:xfrm>
          <a:prstGeom prst="rect">
            <a:avLst/>
          </a:prstGeom>
          <a:noFill/>
        </p:spPr>
        <p:txBody>
          <a:bodyPr wrap="square">
            <a:spAutoFit/>
          </a:bodyPr>
          <a:lstStyle/>
          <a:p>
            <a:r>
              <a:rPr lang="en-US" sz="1200" dirty="0">
                <a:effectLst/>
                <a:latin typeface="Segoe UI" panose="020B0502040204020203" pitchFamily="34" charset="0"/>
              </a:rPr>
              <a:t>Cyber Essentials</a:t>
            </a:r>
            <a:br>
              <a:rPr lang="en-US" sz="1200" dirty="0">
                <a:effectLst/>
                <a:latin typeface="Segoe UI" panose="020B0502040204020203" pitchFamily="34" charset="0"/>
              </a:rPr>
            </a:br>
            <a:r>
              <a:rPr lang="en-US" sz="1200" dirty="0">
                <a:effectLst/>
                <a:latin typeface="Segoe UI" panose="020B0502040204020203" pitchFamily="34" charset="0"/>
              </a:rPr>
              <a:t>Click through to understand more about each of these and the important role you can play to keep Orbia secure.</a:t>
            </a:r>
            <a:br>
              <a:rPr lang="en-US" sz="1200" dirty="0">
                <a:effectLst/>
                <a:latin typeface="Segoe UI" panose="020B0502040204020203" pitchFamily="34" charset="0"/>
              </a:rPr>
            </a:br>
            <a:r>
              <a:rPr lang="en-US" sz="1200" dirty="0">
                <a:effectLst/>
                <a:latin typeface="Segoe UI" panose="020B0502040204020203" pitchFamily="34" charset="0"/>
              </a:rPr>
              <a:t>Click through the numbered buttons sequentially to access each Cyber Essentials. You need to complete all of the Cyber Essentials to proceed to the next chapter.</a:t>
            </a:r>
            <a:endParaRPr lang="en-US" sz="1200" dirty="0">
              <a:effectLst/>
              <a:latin typeface="Arial" panose="020B0604020202020204" pitchFamily="34" charset="0"/>
            </a:endParaRPr>
          </a:p>
        </p:txBody>
      </p:sp>
      <p:sp>
        <p:nvSpPr>
          <p:cNvPr id="4" name="Rectangle 3"/>
          <p:cNvSpPr/>
          <p:nvPr/>
        </p:nvSpPr>
        <p:spPr>
          <a:xfrm>
            <a:off x="1564640" y="0"/>
            <a:ext cx="2438400" cy="436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41658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04F157-ABC5-61EA-D6B1-80DF75B79058}"/>
              </a:ext>
            </a:extLst>
          </p:cNvPr>
          <p:cNvPicPr>
            <a:picLocks noChangeAspect="1"/>
          </p:cNvPicPr>
          <p:nvPr/>
        </p:nvPicPr>
        <p:blipFill>
          <a:blip r:embed="rId4"/>
          <a:stretch>
            <a:fillRect/>
          </a:stretch>
        </p:blipFill>
        <p:spPr>
          <a:xfrm>
            <a:off x="5203499" y="63462"/>
            <a:ext cx="6988501" cy="5655840"/>
          </a:xfrm>
          <a:prstGeom prst="rect">
            <a:avLst/>
          </a:prstGeom>
        </p:spPr>
      </p:pic>
      <p:pic>
        <p:nvPicPr>
          <p:cNvPr id="5" name="Picture 4">
            <a:extLst>
              <a:ext uri="{FF2B5EF4-FFF2-40B4-BE49-F238E27FC236}">
                <a16:creationId xmlns:a16="http://schemas.microsoft.com/office/drawing/2014/main" id="{CF954BF8-65E0-E14B-EBE5-F4A9648BAF34}"/>
              </a:ext>
            </a:extLst>
          </p:cNvPr>
          <p:cNvPicPr>
            <a:picLocks noChangeAspect="1"/>
          </p:cNvPicPr>
          <p:nvPr/>
        </p:nvPicPr>
        <p:blipFill>
          <a:blip r:embed="rId5"/>
          <a:stretch>
            <a:fillRect/>
          </a:stretch>
        </p:blipFill>
        <p:spPr>
          <a:xfrm>
            <a:off x="5203498" y="5719302"/>
            <a:ext cx="6988502" cy="1173299"/>
          </a:xfrm>
          <a:prstGeom prst="rect">
            <a:avLst/>
          </a:prstGeom>
        </p:spPr>
      </p:pic>
      <p:sp>
        <p:nvSpPr>
          <p:cNvPr id="7" name="TextBox 6">
            <a:extLst>
              <a:ext uri="{FF2B5EF4-FFF2-40B4-BE49-F238E27FC236}">
                <a16:creationId xmlns:a16="http://schemas.microsoft.com/office/drawing/2014/main" id="{96CF4E0B-B366-4720-806D-D9B3AA15B529}"/>
              </a:ext>
            </a:extLst>
          </p:cNvPr>
          <p:cNvSpPr txBox="1"/>
          <p:nvPr/>
        </p:nvSpPr>
        <p:spPr>
          <a:xfrm>
            <a:off x="522893" y="329468"/>
            <a:ext cx="3655242" cy="2677656"/>
          </a:xfrm>
          <a:prstGeom prst="rect">
            <a:avLst/>
          </a:prstGeom>
          <a:noFill/>
        </p:spPr>
        <p:txBody>
          <a:bodyPr wrap="square">
            <a:spAutoFit/>
          </a:bodyPr>
          <a:lstStyle/>
          <a:p>
            <a:r>
              <a:rPr lang="en-US" sz="1200" dirty="0">
                <a:effectLst/>
                <a:latin typeface="Segoe UI" panose="020B0502040204020203" pitchFamily="34" charset="0"/>
              </a:rPr>
              <a:t>Don’t get hooked by Phishing</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Phishing is the no. 1-way cybercriminals try to target you. This could involve: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Prompting you to reveal sensitive information</a:t>
            </a:r>
            <a:br>
              <a:rPr lang="en-US" sz="1200" dirty="0">
                <a:effectLst/>
                <a:latin typeface="Segoe UI" panose="020B0502040204020203" pitchFamily="34" charset="0"/>
              </a:rPr>
            </a:br>
            <a:r>
              <a:rPr lang="en-US" sz="1200" dirty="0">
                <a:effectLst/>
                <a:latin typeface="Segoe UI" panose="020B0502040204020203" pitchFamily="34" charset="0"/>
              </a:rPr>
              <a:t>Conduct financial fraud</a:t>
            </a:r>
            <a:br>
              <a:rPr lang="en-US" sz="1200" dirty="0">
                <a:effectLst/>
                <a:latin typeface="Segoe UI" panose="020B0502040204020203" pitchFamily="34" charset="0"/>
              </a:rPr>
            </a:br>
            <a:r>
              <a:rPr lang="en-US" sz="1200" dirty="0">
                <a:effectLst/>
                <a:latin typeface="Segoe UI" panose="020B0502040204020203" pitchFamily="34" charset="0"/>
              </a:rPr>
              <a:t>Spreading malware through malicious attachments and links</a:t>
            </a:r>
            <a:br>
              <a:rPr lang="en-US" sz="1200" dirty="0">
                <a:effectLst/>
                <a:latin typeface="Segoe UI" panose="020B0502040204020203" pitchFamily="34" charset="0"/>
              </a:rPr>
            </a:br>
            <a:r>
              <a:rPr lang="en-US" sz="1200" dirty="0">
                <a:effectLst/>
                <a:latin typeface="Segoe UI" panose="020B0502040204020203" pitchFamily="34" charset="0"/>
              </a:rPr>
              <a:t>Phishing mainly happens by email, but you can also receive fraudulent phone calls, SMS, instant messages and even messages over MS Teams.</a:t>
            </a:r>
          </a:p>
        </p:txBody>
      </p:sp>
      <p:cxnSp>
        <p:nvCxnSpPr>
          <p:cNvPr id="9" name="Straight Connector 8">
            <a:extLst>
              <a:ext uri="{FF2B5EF4-FFF2-40B4-BE49-F238E27FC236}">
                <a16:creationId xmlns:a16="http://schemas.microsoft.com/office/drawing/2014/main" id="{4C0EB431-552F-CC83-864F-C9DDCFE5E57F}"/>
              </a:ext>
            </a:extLst>
          </p:cNvPr>
          <p:cNvCxnSpPr/>
          <p:nvPr/>
        </p:nvCxnSpPr>
        <p:spPr>
          <a:xfrm>
            <a:off x="5429839" y="3054285"/>
            <a:ext cx="6579909" cy="230014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B8249ABD-30E6-9844-342A-7F38EAB58C69}"/>
              </a:ext>
            </a:extLst>
          </p:cNvPr>
          <p:cNvSpPr/>
          <p:nvPr/>
        </p:nvSpPr>
        <p:spPr>
          <a:xfrm>
            <a:off x="5303520" y="5423005"/>
            <a:ext cx="6183630" cy="3648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40293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5402D-F38B-311C-E55E-86C558EF3AFE}"/>
              </a:ext>
            </a:extLst>
          </p:cNvPr>
          <p:cNvPicPr>
            <a:picLocks noChangeAspect="1"/>
          </p:cNvPicPr>
          <p:nvPr/>
        </p:nvPicPr>
        <p:blipFill>
          <a:blip r:embed="rId4"/>
          <a:stretch>
            <a:fillRect/>
          </a:stretch>
        </p:blipFill>
        <p:spPr>
          <a:xfrm>
            <a:off x="0" y="0"/>
            <a:ext cx="5789474" cy="3684211"/>
          </a:xfrm>
          <a:prstGeom prst="rect">
            <a:avLst/>
          </a:prstGeom>
        </p:spPr>
      </p:pic>
      <p:pic>
        <p:nvPicPr>
          <p:cNvPr id="5" name="Picture 4">
            <a:extLst>
              <a:ext uri="{FF2B5EF4-FFF2-40B4-BE49-F238E27FC236}">
                <a16:creationId xmlns:a16="http://schemas.microsoft.com/office/drawing/2014/main" id="{66DC54A5-8480-91FD-8E8A-63F829425306}"/>
              </a:ext>
            </a:extLst>
          </p:cNvPr>
          <p:cNvPicPr>
            <a:picLocks noChangeAspect="1"/>
          </p:cNvPicPr>
          <p:nvPr/>
        </p:nvPicPr>
        <p:blipFill>
          <a:blip r:embed="rId5"/>
          <a:stretch>
            <a:fillRect/>
          </a:stretch>
        </p:blipFill>
        <p:spPr>
          <a:xfrm>
            <a:off x="5852319" y="72223"/>
            <a:ext cx="6029325" cy="1076325"/>
          </a:xfrm>
          <a:prstGeom prst="rect">
            <a:avLst/>
          </a:prstGeom>
        </p:spPr>
      </p:pic>
      <p:pic>
        <p:nvPicPr>
          <p:cNvPr id="7" name="Picture 6">
            <a:extLst>
              <a:ext uri="{FF2B5EF4-FFF2-40B4-BE49-F238E27FC236}">
                <a16:creationId xmlns:a16="http://schemas.microsoft.com/office/drawing/2014/main" id="{B2AEC37D-0624-44DF-E7B5-FE4FB43AE6E7}"/>
              </a:ext>
            </a:extLst>
          </p:cNvPr>
          <p:cNvPicPr>
            <a:picLocks noChangeAspect="1"/>
          </p:cNvPicPr>
          <p:nvPr/>
        </p:nvPicPr>
        <p:blipFill>
          <a:blip r:embed="rId6"/>
          <a:stretch>
            <a:fillRect/>
          </a:stretch>
        </p:blipFill>
        <p:spPr>
          <a:xfrm>
            <a:off x="5927734" y="1529276"/>
            <a:ext cx="5210968" cy="2927735"/>
          </a:xfrm>
          <a:prstGeom prst="rect">
            <a:avLst/>
          </a:prstGeom>
        </p:spPr>
      </p:pic>
    </p:spTree>
    <p:extLst>
      <p:ext uri="{BB962C8B-B14F-4D97-AF65-F5344CB8AC3E}">
        <p14:creationId xmlns:p14="http://schemas.microsoft.com/office/powerpoint/2010/main" val="363699066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D0328-2A17-FCFD-3006-6F3A2C4110BD}"/>
              </a:ext>
            </a:extLst>
          </p:cNvPr>
          <p:cNvPicPr>
            <a:picLocks noChangeAspect="1"/>
          </p:cNvPicPr>
          <p:nvPr/>
        </p:nvPicPr>
        <p:blipFill>
          <a:blip r:embed="rId4"/>
          <a:stretch>
            <a:fillRect/>
          </a:stretch>
        </p:blipFill>
        <p:spPr>
          <a:xfrm>
            <a:off x="0" y="0"/>
            <a:ext cx="6513922" cy="3421390"/>
          </a:xfrm>
          <a:prstGeom prst="rect">
            <a:avLst/>
          </a:prstGeom>
        </p:spPr>
      </p:pic>
      <p:sp>
        <p:nvSpPr>
          <p:cNvPr id="5" name="TextBox 4">
            <a:extLst>
              <a:ext uri="{FF2B5EF4-FFF2-40B4-BE49-F238E27FC236}">
                <a16:creationId xmlns:a16="http://schemas.microsoft.com/office/drawing/2014/main" id="{3C2EF67C-A2DF-D145-0A73-FB450D9B9466}"/>
              </a:ext>
            </a:extLst>
          </p:cNvPr>
          <p:cNvSpPr txBox="1"/>
          <p:nvPr/>
        </p:nvSpPr>
        <p:spPr>
          <a:xfrm>
            <a:off x="351149" y="3599850"/>
            <a:ext cx="5744851" cy="2585323"/>
          </a:xfrm>
          <a:prstGeom prst="rect">
            <a:avLst/>
          </a:prstGeom>
          <a:noFill/>
        </p:spPr>
        <p:txBody>
          <a:bodyPr wrap="square">
            <a:spAutoFit/>
          </a:bodyPr>
          <a:lstStyle/>
          <a:p>
            <a:pPr algn="l"/>
            <a:r>
              <a:rPr lang="en-US" b="0" i="0" dirty="0">
                <a:effectLst/>
                <a:latin typeface="fskimMedium"/>
              </a:rPr>
              <a:t>Feedback</a:t>
            </a:r>
          </a:p>
          <a:p>
            <a:pPr algn="l"/>
            <a:r>
              <a:rPr lang="en-US" b="1" i="0" dirty="0">
                <a:effectLst/>
                <a:latin typeface="tondo_trialregular"/>
              </a:rPr>
              <a:t>Partly correct.</a:t>
            </a:r>
            <a:br>
              <a:rPr lang="en-US" b="0" i="0" dirty="0">
                <a:effectLst/>
                <a:latin typeface="tondo_trialregular"/>
              </a:rPr>
            </a:br>
            <a:r>
              <a:rPr lang="en-US" b="0" i="0" dirty="0">
                <a:effectLst/>
                <a:latin typeface="tondo_trialregular"/>
              </a:rPr>
              <a:t>Think: were you expecting this type of contact from this person or organization? Don’t click on links, open attachments, or share information if you don’t know what it is — even if it creates a sense of urgency. Cybersecurity is everyone’s responsibility. Report your suspicion using the Phishing Reporter button in Outlook. </a:t>
            </a:r>
            <a:r>
              <a:rPr lang="en-US" b="0" i="0" dirty="0">
                <a:effectLst/>
                <a:highlight>
                  <a:srgbClr val="FFFF00"/>
                </a:highlight>
                <a:latin typeface="tondo_trialregular"/>
              </a:rPr>
              <a:t>For every other suspicious communication, report it to IT Service Desk.</a:t>
            </a:r>
          </a:p>
        </p:txBody>
      </p:sp>
      <p:sp>
        <p:nvSpPr>
          <p:cNvPr id="7" name="TextBox 6">
            <a:extLst>
              <a:ext uri="{FF2B5EF4-FFF2-40B4-BE49-F238E27FC236}">
                <a16:creationId xmlns:a16="http://schemas.microsoft.com/office/drawing/2014/main" id="{A9BB92E2-9549-20B3-94F1-1002E0D342DF}"/>
              </a:ext>
            </a:extLst>
          </p:cNvPr>
          <p:cNvSpPr txBox="1"/>
          <p:nvPr/>
        </p:nvSpPr>
        <p:spPr>
          <a:xfrm>
            <a:off x="6193409" y="3599850"/>
            <a:ext cx="5550031" cy="2862322"/>
          </a:xfrm>
          <a:prstGeom prst="rect">
            <a:avLst/>
          </a:prstGeom>
          <a:noFill/>
        </p:spPr>
        <p:txBody>
          <a:bodyPr wrap="square">
            <a:spAutoFit/>
          </a:bodyPr>
          <a:lstStyle/>
          <a:p>
            <a:pPr algn="l"/>
            <a:r>
              <a:rPr lang="en-US" b="0" i="0" dirty="0">
                <a:effectLst/>
                <a:latin typeface="fskimMedium"/>
              </a:rPr>
              <a:t>Feedback</a:t>
            </a:r>
          </a:p>
          <a:p>
            <a:pPr algn="l"/>
            <a:r>
              <a:rPr lang="en-US" b="1" i="0" dirty="0">
                <a:effectLst/>
                <a:latin typeface="tondo_trialregular"/>
              </a:rPr>
              <a:t>Correct.</a:t>
            </a:r>
            <a:br>
              <a:rPr lang="en-US" b="0" i="0" dirty="0">
                <a:effectLst/>
                <a:latin typeface="tondo_trialregular"/>
              </a:rPr>
            </a:br>
            <a:r>
              <a:rPr lang="en-US" b="0" i="0" dirty="0">
                <a:effectLst/>
                <a:latin typeface="tondo_trialregular"/>
              </a:rPr>
              <a:t>Think: were you expecting this type of contact from this person or organization? Don’t click on links, open attachments, or share information if you don’t know what it is — even if it creates a sense of urgency. Cybersecurity is everyone’s responsibility. Report your suspicion using the Phishing Reporter button in Outlook. </a:t>
            </a:r>
            <a:r>
              <a:rPr lang="en-US" b="0" i="0" dirty="0">
                <a:effectLst/>
                <a:highlight>
                  <a:srgbClr val="FFFF00"/>
                </a:highlight>
                <a:latin typeface="tondo_trialregular"/>
              </a:rPr>
              <a:t>For every other suspicious communication, report it to IT Service Desk.</a:t>
            </a:r>
          </a:p>
        </p:txBody>
      </p:sp>
      <p:sp>
        <p:nvSpPr>
          <p:cNvPr id="9" name="TextBox 8">
            <a:extLst>
              <a:ext uri="{FF2B5EF4-FFF2-40B4-BE49-F238E27FC236}">
                <a16:creationId xmlns:a16="http://schemas.microsoft.com/office/drawing/2014/main" id="{12FA6ACE-4E39-D395-496D-53940AE3D807}"/>
              </a:ext>
            </a:extLst>
          </p:cNvPr>
          <p:cNvSpPr txBox="1"/>
          <p:nvPr/>
        </p:nvSpPr>
        <p:spPr>
          <a:xfrm>
            <a:off x="6327743" y="94868"/>
            <a:ext cx="5864257" cy="2492990"/>
          </a:xfrm>
          <a:prstGeom prst="rect">
            <a:avLst/>
          </a:prstGeom>
          <a:noFill/>
        </p:spPr>
        <p:txBody>
          <a:bodyPr wrap="square">
            <a:spAutoFit/>
          </a:bodyPr>
          <a:lstStyle/>
          <a:p>
            <a:r>
              <a:rPr lang="en-US" sz="1200" dirty="0">
                <a:effectLst/>
                <a:latin typeface="Segoe UI" panose="020B0502040204020203" pitchFamily="34" charset="0"/>
              </a:rPr>
              <a:t>Question</a:t>
            </a:r>
            <a:br>
              <a:rPr lang="en-US" sz="1200" dirty="0">
                <a:effectLst/>
                <a:latin typeface="Segoe UI" panose="020B0502040204020203" pitchFamily="34" charset="0"/>
              </a:rPr>
            </a:br>
            <a:r>
              <a:rPr lang="en-US" sz="1200" dirty="0">
                <a:effectLst/>
                <a:latin typeface="Segoe UI" panose="020B0502040204020203" pitchFamily="34" charset="0"/>
              </a:rPr>
              <a:t>How can you spot a suspicious email, message, or a phone call?</a:t>
            </a:r>
            <a:br>
              <a:rPr lang="en-US" sz="1200" dirty="0">
                <a:effectLst/>
                <a:latin typeface="Segoe UI" panose="020B0502040204020203" pitchFamily="34" charset="0"/>
              </a:rPr>
            </a:br>
            <a:r>
              <a:rPr lang="en-US" sz="1200" dirty="0">
                <a:effectLst/>
                <a:latin typeface="Segoe UI" panose="020B0502040204020203" pitchFamily="34" charset="0"/>
              </a:rPr>
              <a:t>(Select the correct option)</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Email or message is from an unexpected source and demands urgent action.</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Non-personalized communications or salutation like “dear customer”.</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Suspicious attachments. Phishing emails may contain attachments such as fake invoices.</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All of the above.</a:t>
            </a:r>
            <a:br>
              <a:rPr lang="en-US" sz="1200" dirty="0">
                <a:effectLst/>
                <a:latin typeface="Segoe UI" panose="020B0502040204020203" pitchFamily="34" charset="0"/>
              </a:rPr>
            </a:br>
            <a:endParaRPr lang="en-US" sz="1200" dirty="0">
              <a:effectLst/>
              <a:latin typeface="Arial" panose="020B0604020202020204" pitchFamily="34" charset="0"/>
            </a:endParaRPr>
          </a:p>
        </p:txBody>
      </p:sp>
    </p:spTree>
    <p:extLst>
      <p:ext uri="{BB962C8B-B14F-4D97-AF65-F5344CB8AC3E}">
        <p14:creationId xmlns:p14="http://schemas.microsoft.com/office/powerpoint/2010/main" val="307861719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A5424A8EA2614087D6ABF0A2E6EF74" ma:contentTypeVersion="16" ma:contentTypeDescription="Create a new document." ma:contentTypeScope="" ma:versionID="2398f52f886c424865689e718d4506b6">
  <xsd:schema xmlns:xsd="http://www.w3.org/2001/XMLSchema" xmlns:xs="http://www.w3.org/2001/XMLSchema" xmlns:p="http://schemas.microsoft.com/office/2006/metadata/properties" xmlns:ns2="fa75c2aa-a87c-41c7-b17c-0044bd3a7e6c" xmlns:ns3="fed8a80f-2660-4188-9044-f1e286154fff" targetNamespace="http://schemas.microsoft.com/office/2006/metadata/properties" ma:root="true" ma:fieldsID="3f142714533bee49a05f8e799e12bb33" ns2:_="" ns3:_="">
    <xsd:import namespace="fa75c2aa-a87c-41c7-b17c-0044bd3a7e6c"/>
    <xsd:import namespace="fed8a80f-2660-4188-9044-f1e286154f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75c2aa-a87c-41c7-b17c-0044bd3a7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f57cf05-9ebd-4dff-bcbb-ab0e3b9a334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d8a80f-2660-4188-9044-f1e286154f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d08a750-ccd3-4b26-818e-d0dfaca39283}" ma:internalName="TaxCatchAll" ma:showField="CatchAllData" ma:web="fed8a80f-2660-4188-9044-f1e286154f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ed8a80f-2660-4188-9044-f1e286154fff" xsi:nil="true"/>
    <lcf76f155ced4ddcb4097134ff3c332f xmlns="fa75c2aa-a87c-41c7-b17c-0044bd3a7e6c">
      <Terms xmlns="http://schemas.microsoft.com/office/infopath/2007/PartnerControls"/>
    </lcf76f155ced4ddcb4097134ff3c332f>
    <SharedWithUsers xmlns="fed8a80f-2660-4188-9044-f1e286154fff">
      <UserInfo>
        <DisplayName>Rehan Zaidi</DisplayName>
        <AccountId>10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3EC16F-FB1E-4B03-A8FA-454C32DC7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75c2aa-a87c-41c7-b17c-0044bd3a7e6c"/>
    <ds:schemaRef ds:uri="fed8a80f-2660-4188-9044-f1e286154f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6158CA-B66F-45FB-885E-D1413090434F}">
  <ds:schemaRefs>
    <ds:schemaRef ds:uri="fa75c2aa-a87c-41c7-b17c-0044bd3a7e6c"/>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ed8a80f-2660-4188-9044-f1e286154fff"/>
    <ds:schemaRef ds:uri="http://www.w3.org/XML/1998/namespace"/>
    <ds:schemaRef ds:uri="http://purl.org/dc/terms/"/>
  </ds:schemaRefs>
</ds:datastoreItem>
</file>

<file path=customXml/itemProps3.xml><?xml version="1.0" encoding="utf-8"?>
<ds:datastoreItem xmlns:ds="http://schemas.openxmlformats.org/officeDocument/2006/customXml" ds:itemID="{A3674A0A-E42D-4C11-8E55-10395614D8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TotalTime>
  <Words>1785</Words>
  <Application>Microsoft Office PowerPoint</Application>
  <PresentationFormat>Widescreen</PresentationFormat>
  <Paragraphs>132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Dura-Line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Priyanka Mehta</dc:creator>
  <cp:lastModifiedBy>Neha Ghodke (aptlogica)</cp:lastModifiedBy>
  <cp:revision>69</cp:revision>
  <dcterms:created xsi:type="dcterms:W3CDTF">2022-12-05T04:40:22Z</dcterms:created>
  <dcterms:modified xsi:type="dcterms:W3CDTF">2022-12-15T12:23:24Z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0x010100EEA5424A8EA2614087D6ABF0A2E6EF74</vt:lpwstr>
  </property>
  <property fmtid="{D5CDD505-2E9C-101B-9397-08002B2CF9AE}" pid="3" name="MediaServiceImageTags">
    <vt:lpwstr/>
  </property>
</Properties>
</file>